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Override1.xml" ContentType="application/vnd.openxmlformats-officedocument.themeOverr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7"/>
    <p:sldMasterId id="2147483748" r:id="rId8"/>
  </p:sldMasterIdLst>
  <p:notesMasterIdLst>
    <p:notesMasterId r:id="rId38"/>
  </p:notesMasterIdLst>
  <p:sldIdLst>
    <p:sldId id="816" r:id="rId9"/>
    <p:sldId id="417" r:id="rId10"/>
    <p:sldId id="387" r:id="rId11"/>
    <p:sldId id="1017" r:id="rId12"/>
    <p:sldId id="279" r:id="rId13"/>
    <p:sldId id="281" r:id="rId14"/>
    <p:sldId id="1012" r:id="rId15"/>
    <p:sldId id="316" r:id="rId16"/>
    <p:sldId id="319" r:id="rId17"/>
    <p:sldId id="1019" r:id="rId18"/>
    <p:sldId id="414" r:id="rId19"/>
    <p:sldId id="416" r:id="rId20"/>
    <p:sldId id="415" r:id="rId21"/>
    <p:sldId id="1020" r:id="rId22"/>
    <p:sldId id="321" r:id="rId23"/>
    <p:sldId id="323" r:id="rId24"/>
    <p:sldId id="324" r:id="rId25"/>
    <p:sldId id="325" r:id="rId26"/>
    <p:sldId id="326" r:id="rId27"/>
    <p:sldId id="327" r:id="rId28"/>
    <p:sldId id="307" r:id="rId29"/>
    <p:sldId id="328" r:id="rId30"/>
    <p:sldId id="1013" r:id="rId31"/>
    <p:sldId id="329" r:id="rId32"/>
    <p:sldId id="330" r:id="rId33"/>
    <p:sldId id="338" r:id="rId34"/>
    <p:sldId id="339" r:id="rId35"/>
    <p:sldId id="335" r:id="rId36"/>
    <p:sldId id="1015" r:id="rId37"/>
  </p:sldIdLst>
  <p:sldSz cx="10969625" cy="6170613"/>
  <p:notesSz cx="6858000" cy="9144000"/>
  <p:custDataLst>
    <p:tags r:id="rId39"/>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ss Marcus (XC-DA/ESS)" initials="WM(" lastIdx="5" clrIdx="0">
    <p:extLst>
      <p:ext uri="{19B8F6BF-5375-455C-9EA6-DF929625EA0E}">
        <p15:presenceInfo xmlns:p15="http://schemas.microsoft.com/office/powerpoint/2012/main" userId="S::wms8fe@bosch.com::b7b80aea-4c8f-4db7-9ea8-b144f5ba9917" providerId="AD"/>
      </p:ext>
    </p:extLst>
  </p:cmAuthor>
  <p:cmAuthor id="2" name="Schock Thilo (XC/PRM-MP-ADDA)" initials="ST(" lastIdx="1" clrIdx="1">
    <p:extLst>
      <p:ext uri="{19B8F6BF-5375-455C-9EA6-DF929625EA0E}">
        <p15:presenceInfo xmlns:p15="http://schemas.microsoft.com/office/powerpoint/2012/main" userId="Schock Thilo (XC/PRM-MP-ADDA)" providerId="None"/>
      </p:ext>
    </p:extLst>
  </p:cmAuthor>
  <p:cmAuthor id="3" name="Schock Thilo (XC/PRM-MP-ADDA)" initials="ST( [2]" lastIdx="144" clrIdx="2">
    <p:extLst>
      <p:ext uri="{19B8F6BF-5375-455C-9EA6-DF929625EA0E}">
        <p15:presenceInfo xmlns:p15="http://schemas.microsoft.com/office/powerpoint/2012/main" userId="S::tso2abt@bosch.com::e0dd3249-6875-44a8-a1e5-10317ca6c029" providerId="AD"/>
      </p:ext>
    </p:extLst>
  </p:cmAuthor>
  <p:cmAuthor id="4" name="DE\tso2abt" initials="D" lastIdx="5" clrIdx="3">
    <p:extLst>
      <p:ext uri="{19B8F6BF-5375-455C-9EA6-DF929625EA0E}">
        <p15:presenceInfo xmlns:p15="http://schemas.microsoft.com/office/powerpoint/2012/main" userId="DE\tso2ab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ED6FF"/>
    <a:srgbClr val="73CAFF"/>
    <a:srgbClr val="DBDCE1"/>
    <a:srgbClr val="DCDDE2"/>
    <a:srgbClr val="A6A6A6"/>
    <a:srgbClr val="92ADCA"/>
    <a:srgbClr val="40B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125" autoAdjust="0"/>
  </p:normalViewPr>
  <p:slideViewPr>
    <p:cSldViewPr snapToGrid="0">
      <p:cViewPr varScale="1">
        <p:scale>
          <a:sx n="115" d="100"/>
          <a:sy n="115" d="100"/>
        </p:scale>
        <p:origin x="7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gs" Target="tags/tag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2.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20.10.2021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‹Nr.›</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5</a:t>
            </a:fld>
            <a:endParaRPr lang="de-DE"/>
          </a:p>
        </p:txBody>
      </p:sp>
    </p:spTree>
    <p:extLst>
      <p:ext uri="{BB962C8B-B14F-4D97-AF65-F5344CB8AC3E}">
        <p14:creationId xmlns:p14="http://schemas.microsoft.com/office/powerpoint/2010/main" val="338295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92D48B2-9EB0-4B37-9B35-FC11E2EA535A}" type="slidenum">
              <a:rPr lang="de-DE" smtClean="0"/>
              <a:t>15</a:t>
            </a:fld>
            <a:endParaRPr lang="de-DE"/>
          </a:p>
        </p:txBody>
      </p:sp>
    </p:spTree>
    <p:extLst>
      <p:ext uri="{BB962C8B-B14F-4D97-AF65-F5344CB8AC3E}">
        <p14:creationId xmlns:p14="http://schemas.microsoft.com/office/powerpoint/2010/main" val="9138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Foliennummernplatzhalter 3"/>
          <p:cNvSpPr>
            <a:spLocks noGrp="1"/>
          </p:cNvSpPr>
          <p:nvPr>
            <p:ph type="sldNum" sz="quarter" idx="5"/>
          </p:nvPr>
        </p:nvSpPr>
        <p:spPr/>
        <p:txBody>
          <a:bodyPr/>
          <a:lstStyle/>
          <a:p>
            <a:fld id="{492D48B2-9EB0-4B37-9B35-FC11E2EA535A}" type="slidenum">
              <a:rPr lang="de-DE" smtClean="0"/>
              <a:t>29</a:t>
            </a:fld>
            <a:endParaRPr lang="de-DE"/>
          </a:p>
        </p:txBody>
      </p:sp>
    </p:spTree>
    <p:extLst>
      <p:ext uri="{BB962C8B-B14F-4D97-AF65-F5344CB8AC3E}">
        <p14:creationId xmlns:p14="http://schemas.microsoft.com/office/powerpoint/2010/main" val="2473314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102539442"/>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109278918"/>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982454629"/>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557293840"/>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7" name="Grafik 3" descr="bottom_d2_169.png"/>
          <p:cNvPicPr>
            <a:picLocks noSelect="1"/>
          </p:cNvPicPr>
          <p:nvPr/>
        </p:nvPicPr>
        <p:blipFill>
          <a:blip r:embed="rId2" cstate="screen">
            <a:extLst>
              <a:ext uri="{28A0092B-C50C-407E-A947-70E740481C1C}">
                <a14:useLocalDpi xmlns:a14="http://schemas.microsoft.com/office/drawing/2010/main"/>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08069879"/>
      </p:ext>
    </p:extLst>
  </p:cSld>
  <p:clrMapOvr>
    <a:masterClrMapping/>
  </p:clrMapOvr>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7" name="Grafik 3" descr="bottom_d2_169.png"/>
          <p:cNvPicPr>
            <a:picLocks noSelect="1"/>
          </p:cNvPicPr>
          <p:nvPr/>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4004603252"/>
      </p:ext>
    </p:extLst>
  </p:cSld>
  <p:clrMapOvr>
    <a:masterClrMapping/>
  </p:clrMapOvr>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8572088"/>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416251930"/>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3682052683"/>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466356915"/>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3225">
          <p15:clr>
            <a:srgbClr val="FBAE40"/>
          </p15:clr>
        </p15:guide>
        <p15:guide id="9" pos="368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4274434732"/>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35">
          <p15:clr>
            <a:srgbClr val="FBAE40"/>
          </p15:clr>
        </p15:guide>
        <p15:guide id="9" pos="2462">
          <p15:clr>
            <a:srgbClr val="FBAE40"/>
          </p15:clr>
        </p15:guide>
        <p15:guide id="10" pos="4434">
          <p15:clr>
            <a:srgbClr val="FBAE40"/>
          </p15:clr>
        </p15:guide>
        <p15:guide id="11" pos="476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804159841"/>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1749">
          <p15:clr>
            <a:srgbClr val="FBAE40"/>
          </p15:clr>
        </p15:guide>
        <p15:guide id="9" pos="1829">
          <p15:clr>
            <a:srgbClr val="FBAE40"/>
          </p15:clr>
        </p15:guide>
        <p15:guide id="10" pos="3416">
          <p15:clr>
            <a:srgbClr val="FBAE40"/>
          </p15:clr>
        </p15:guide>
        <p15:guide id="11" pos="3495">
          <p15:clr>
            <a:srgbClr val="FBAE40"/>
          </p15:clr>
        </p15:guide>
        <p15:guide id="12" pos="5082">
          <p15:clr>
            <a:srgbClr val="FBAE40"/>
          </p15:clr>
        </p15:guide>
        <p15:guide id="13" pos="51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583087099"/>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445029498"/>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3225">
          <p15:clr>
            <a:srgbClr val="FBAE40"/>
          </p15:clr>
        </p15:guide>
        <p15:guide id="11" pos="368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605438107"/>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40">
          <p15:clr>
            <a:srgbClr val="FBAE40"/>
          </p15:clr>
        </p15:guide>
        <p15:guide id="9" pos="2457">
          <p15:clr>
            <a:srgbClr val="FBAE40"/>
          </p15:clr>
        </p15:guide>
        <p15:guide id="10" pos="4434">
          <p15:clr>
            <a:srgbClr val="FBAE40"/>
          </p15:clr>
        </p15:guide>
        <p15:guide id="11" pos="4761">
          <p15:clr>
            <a:srgbClr val="FBAE40"/>
          </p15:clr>
        </p15:guide>
        <p15:guide id="12" orient="horz" pos="2090">
          <p15:clr>
            <a:srgbClr val="FBAE40"/>
          </p15:clr>
        </p15:guide>
        <p15:guide id="13" orient="horz" pos="216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204561953"/>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1749">
          <p15:clr>
            <a:srgbClr val="FBAE40"/>
          </p15:clr>
        </p15:guide>
        <p15:guide id="11" pos="1830">
          <p15:clr>
            <a:srgbClr val="FBAE40"/>
          </p15:clr>
        </p15:guide>
        <p15:guide id="12" pos="3416">
          <p15:clr>
            <a:srgbClr val="FBAE40"/>
          </p15:clr>
        </p15:guide>
        <p15:guide id="13" pos="3497">
          <p15:clr>
            <a:srgbClr val="FBAE40"/>
          </p15:clr>
        </p15:guide>
        <p15:guide id="14" pos="5082">
          <p15:clr>
            <a:srgbClr val="FBAE40"/>
          </p15:clr>
        </p15:guide>
        <p15:guide id="15" pos="516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cstate="screen">
            <a:extLst>
              <a:ext uri="{28A0092B-C50C-407E-A947-70E740481C1C}">
                <a14:useLocalDpi xmlns:a14="http://schemas.microsoft.com/office/drawing/2010/main"/>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47324722"/>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8466010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screen">
            <a:extLst>
              <a:ext uri="{28A0092B-C50C-407E-A947-70E740481C1C}">
                <a14:useLocalDpi xmlns:a14="http://schemas.microsoft.com/office/drawing/2010/main"/>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screen">
            <a:extLst>
              <a:ext uri="{28A0092B-C50C-407E-A947-70E740481C1C}">
                <a14:useLocalDpi xmlns:a14="http://schemas.microsoft.com/office/drawing/2010/main"/>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431124549"/>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vmlDrawing" Target="../drawings/vmlDrawing2.v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image" Target="../media/image10.emf"/><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oleObject" Target="../embeddings/oleObject2.bin"/><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B78C34F-1958-4A6F-86D8-8EAD58648872}"/>
              </a:ext>
            </a:extLst>
          </p:cNvPr>
          <p:cNvGraphicFramePr>
            <a:graphicFrameLocks noChangeAspect="1"/>
          </p:cNvGraphicFramePr>
          <p:nvPr userDrawn="1">
            <p:custDataLst>
              <p:tags r:id="rId22"/>
            </p:custDataLst>
            <p:extLst>
              <p:ext uri="{D42A27DB-BD31-4B8C-83A1-F6EECF244321}">
                <p14:modId xmlns:p14="http://schemas.microsoft.com/office/powerpoint/2010/main" val="4169306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1" name="think-cell Folie" r:id="rId23" imgW="473" imgH="473" progId="TCLayout.ActiveDocument.1">
                  <p:embed/>
                </p:oleObj>
              </mc:Choice>
              <mc:Fallback>
                <p:oleObj name="think-cell Folie" r:id="rId23" imgW="473" imgH="473" progId="TCLayout.ActiveDocument.1">
                  <p:embed/>
                  <p:pic>
                    <p:nvPicPr>
                      <p:cNvPr id="6" name="Objekt 5" hidden="1">
                        <a:extLst>
                          <a:ext uri="{FF2B5EF4-FFF2-40B4-BE49-F238E27FC236}">
                            <a16:creationId xmlns:a16="http://schemas.microsoft.com/office/drawing/2014/main" id="{2B78C34F-1958-4A6F-86D8-8EAD58648872}"/>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‹Nr.›</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en-US" sz="600" b="1" i="0" u="none" strike="noStrike" kern="0" cap="none" spc="0" normalizeH="0" baseline="0" noProof="1">
                <a:ln>
                  <a:noFill/>
                </a:ln>
                <a:solidFill>
                  <a:srgbClr val="D70012"/>
                </a:solidFill>
                <a:effectLst/>
                <a:uLnTx/>
                <a:uFillTx/>
                <a:latin typeface="Bosch Office Sans" pitchFamily="2" charset="0"/>
              </a:rPr>
              <a:t>Confidential</a:t>
            </a:r>
            <a:r>
              <a:rPr kumimoji="0" lang="en-US" sz="600" b="0" i="0" u="none" strike="noStrike" kern="0" cap="none" spc="0" normalizeH="0" baseline="0" noProof="1">
                <a:ln>
                  <a:noFill/>
                </a:ln>
                <a:solidFill>
                  <a:srgbClr val="000000"/>
                </a:solidFill>
                <a:effectLst/>
                <a:uLnTx/>
                <a:uFillTx/>
                <a:latin typeface="Bosch Office Sans" pitchFamily="2" charset="0"/>
              </a:rPr>
              <a:t> | XC/PRM-MP-ADDA &amp; XC-DA/ESC | 2021-10-21</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b="0" i="0" u="none" kern="0" baseline="0" noProof="1">
                <a:solidFill>
                  <a:srgbClr val="B2B3B5"/>
                </a:solidFill>
                <a:latin typeface="Bosch Office Sans" pitchFamily="2" charset="0"/>
              </a:rPr>
              <a:t>© Robert Bosch GmbH 2021. All rights reserved, also regarding any disposal, exploitation, reproduction, editing, distribution, as well as in the event of applications for industrial property rights.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7AC4041-276D-448F-8690-5C1E8A6EFDFA}"/>
              </a:ext>
            </a:extLst>
          </p:cNvPr>
          <p:cNvGraphicFramePr>
            <a:graphicFrameLocks noChangeAspect="1"/>
          </p:cNvGraphicFramePr>
          <p:nvPr userDrawn="1">
            <p:custDataLst>
              <p:tags r:id="rId22"/>
            </p:custDataLst>
            <p:extLst>
              <p:ext uri="{D42A27DB-BD31-4B8C-83A1-F6EECF244321}">
                <p14:modId xmlns:p14="http://schemas.microsoft.com/office/powerpoint/2010/main" val="33593355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5" name="think-cell Folie" r:id="rId23" imgW="424" imgH="424" progId="TCLayout.ActiveDocument.1">
                  <p:embed/>
                </p:oleObj>
              </mc:Choice>
              <mc:Fallback>
                <p:oleObj name="think-cell Folie" r:id="rId23" imgW="424" imgH="424" progId="TCLayout.ActiveDocument.1">
                  <p:embed/>
                  <p:pic>
                    <p:nvPicPr>
                      <p:cNvPr id="6" name="Object 5" hidden="1">
                        <a:extLst>
                          <a:ext uri="{FF2B5EF4-FFF2-40B4-BE49-F238E27FC236}">
                            <a16:creationId xmlns:a16="http://schemas.microsoft.com/office/drawing/2014/main" id="{D7AC4041-276D-448F-8690-5C1E8A6EFDFA}"/>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‹Nr.›</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en-US" sz="600" b="1" i="0" u="none" strike="noStrike" kern="0" cap="none" spc="0" normalizeH="0" baseline="0" noProof="1">
                <a:ln>
                  <a:noFill/>
                </a:ln>
                <a:solidFill>
                  <a:srgbClr val="D70012"/>
                </a:solidFill>
                <a:effectLst/>
                <a:uLnTx/>
                <a:uFillTx/>
                <a:latin typeface="Bosch Office Sans" pitchFamily="2" charset="0"/>
              </a:rPr>
              <a:t>Confidential</a:t>
            </a:r>
            <a:r>
              <a:rPr kumimoji="0" lang="en-US" sz="600" b="0" i="0" u="none" strike="noStrike" kern="0" cap="none" spc="0" normalizeH="0" baseline="0" noProof="1">
                <a:ln>
                  <a:noFill/>
                </a:ln>
                <a:solidFill>
                  <a:srgbClr val="000000"/>
                </a:solidFill>
                <a:effectLst/>
                <a:uLnTx/>
                <a:uFillTx/>
                <a:latin typeface="Bosch Office Sans" pitchFamily="2" charset="0"/>
              </a:rPr>
              <a:t> | XC/COM | 2021-09-16</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b="0" i="0" u="none" kern="0" baseline="0" noProof="1">
                <a:solidFill>
                  <a:srgbClr val="B2B3B5"/>
                </a:solidFill>
                <a:latin typeface="Bosch Office Sans" pitchFamily="2" charset="0"/>
              </a:rPr>
              <a:t>© Robert Bosch GmbH 2021. All rights reserved, also regarding any disposal, exploitation, reproduction, editing, distribution, as well as in the event of applications for industrial property rights.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133824996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22.xml"/><Relationship Id="rId7" Type="http://schemas.openxmlformats.org/officeDocument/2006/relationships/image" Target="../media/image16.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22.xml"/><Relationship Id="rId7" Type="http://schemas.openxmlformats.org/officeDocument/2006/relationships/image" Target="../media/image16.png"/><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10.emf"/><Relationship Id="rId5" Type="http://schemas.openxmlformats.org/officeDocument/2006/relationships/oleObject" Target="../embeddings/oleObject12.bin"/><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0.png"/><Relationship Id="rId18" Type="http://schemas.openxmlformats.org/officeDocument/2006/relationships/image" Target="../media/image18.png"/><Relationship Id="rId3" Type="http://schemas.openxmlformats.org/officeDocument/2006/relationships/tags" Target="../tags/tag20.xml"/><Relationship Id="rId7" Type="http://schemas.openxmlformats.org/officeDocument/2006/relationships/slideLayout" Target="../slideLayouts/slideLayout12.xml"/><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vmlDrawing" Target="../drawings/vmlDrawing13.vml"/><Relationship Id="rId16" Type="http://schemas.microsoft.com/office/2007/relationships/hdphoto" Target="../media/hdphoto3.wdp"/><Relationship Id="rId1" Type="http://schemas.openxmlformats.org/officeDocument/2006/relationships/themeOverride" Target="../theme/themeOverride1.xml"/><Relationship Id="rId6" Type="http://schemas.openxmlformats.org/officeDocument/2006/relationships/tags" Target="../tags/tag23.xml"/><Relationship Id="rId11" Type="http://schemas.openxmlformats.org/officeDocument/2006/relationships/image" Target="../media/image28.png"/><Relationship Id="rId5" Type="http://schemas.openxmlformats.org/officeDocument/2006/relationships/tags" Target="../tags/tag22.xml"/><Relationship Id="rId15" Type="http://schemas.openxmlformats.org/officeDocument/2006/relationships/image" Target="../media/image31.png"/><Relationship Id="rId10" Type="http://schemas.openxmlformats.org/officeDocument/2006/relationships/image" Target="../media/image27.jpeg"/><Relationship Id="rId4" Type="http://schemas.openxmlformats.org/officeDocument/2006/relationships/tags" Target="../tags/tag21.xml"/><Relationship Id="rId9" Type="http://schemas.openxmlformats.org/officeDocument/2006/relationships/image" Target="../media/image26.emf"/><Relationship Id="rId1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3.png"/><Relationship Id="rId3" Type="http://schemas.openxmlformats.org/officeDocument/2006/relationships/tags" Target="../tags/tag25.xml"/><Relationship Id="rId7" Type="http://schemas.openxmlformats.org/officeDocument/2006/relationships/oleObject" Target="../embeddings/oleObject14.bin"/><Relationship Id="rId12" Type="http://schemas.openxmlformats.org/officeDocument/2006/relationships/image" Target="../media/image18.png"/><Relationship Id="rId2" Type="http://schemas.openxmlformats.org/officeDocument/2006/relationships/tags" Target="../tags/tag24.xml"/><Relationship Id="rId1" Type="http://schemas.openxmlformats.org/officeDocument/2006/relationships/vmlDrawing" Target="../drawings/vmlDrawing14.vml"/><Relationship Id="rId6" Type="http://schemas.openxmlformats.org/officeDocument/2006/relationships/slideLayout" Target="../slideLayouts/slideLayout12.xml"/><Relationship Id="rId11" Type="http://schemas.openxmlformats.org/officeDocument/2006/relationships/image" Target="../media/image32.png"/><Relationship Id="rId5" Type="http://schemas.openxmlformats.org/officeDocument/2006/relationships/tags" Target="../tags/tag27.xml"/><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tags" Target="../tags/tag26.xml"/><Relationship Id="rId9" Type="http://schemas.openxmlformats.org/officeDocument/2006/relationships/image" Target="../media/image28.png"/><Relationship Id="rId14"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9.xml"/><Relationship Id="rId7" Type="http://schemas.openxmlformats.org/officeDocument/2006/relationships/image" Target="../media/image28.png"/><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26.emf"/><Relationship Id="rId11" Type="http://schemas.openxmlformats.org/officeDocument/2006/relationships/image" Target="../media/image18.png"/><Relationship Id="rId5" Type="http://schemas.openxmlformats.org/officeDocument/2006/relationships/oleObject" Target="../embeddings/oleObject15.bin"/><Relationship Id="rId10" Type="http://schemas.openxmlformats.org/officeDocument/2006/relationships/image" Target="../media/image35.jpg"/><Relationship Id="rId4" Type="http://schemas.openxmlformats.org/officeDocument/2006/relationships/slideLayout" Target="../slideLayouts/slideLayout12.xml"/><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22.xml"/><Relationship Id="rId7" Type="http://schemas.openxmlformats.org/officeDocument/2006/relationships/image" Target="../media/image16.png"/><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image" Target="../media/image10.emf"/><Relationship Id="rId5" Type="http://schemas.openxmlformats.org/officeDocument/2006/relationships/oleObject" Target="../embeddings/oleObject16.bin"/><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8.xml"/><Relationship Id="rId7" Type="http://schemas.openxmlformats.org/officeDocument/2006/relationships/image" Target="../media/image36.png"/><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image" Target="../media/image20.emf"/><Relationship Id="rId5" Type="http://schemas.openxmlformats.org/officeDocument/2006/relationships/oleObject" Target="../embeddings/oleObject17.bin"/><Relationship Id="rId10" Type="http://schemas.openxmlformats.org/officeDocument/2006/relationships/image" Target="../media/image29.png"/><Relationship Id="rId4" Type="http://schemas.openxmlformats.org/officeDocument/2006/relationships/notesSlide" Target="../notesSlides/notesSlide2.xm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1.png"/><Relationship Id="rId3" Type="http://schemas.openxmlformats.org/officeDocument/2006/relationships/slideLayout" Target="../slideLayouts/slideLayout8.xml"/><Relationship Id="rId7" Type="http://schemas.openxmlformats.org/officeDocument/2006/relationships/image" Target="../media/image28.png"/><Relationship Id="rId12" Type="http://schemas.openxmlformats.org/officeDocument/2006/relationships/image" Target="../media/image40.png"/><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32.png"/><Relationship Id="rId11" Type="http://schemas.openxmlformats.org/officeDocument/2006/relationships/image" Target="../media/image39.png"/><Relationship Id="rId5" Type="http://schemas.openxmlformats.org/officeDocument/2006/relationships/image" Target="../media/image20.emf"/><Relationship Id="rId10" Type="http://schemas.openxmlformats.org/officeDocument/2006/relationships/image" Target="../media/image38.png"/><Relationship Id="rId4" Type="http://schemas.openxmlformats.org/officeDocument/2006/relationships/oleObject" Target="../embeddings/oleObject18.bin"/><Relationship Id="rId9" Type="http://schemas.openxmlformats.org/officeDocument/2006/relationships/image" Target="../media/image37.png"/><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xml"/><Relationship Id="rId7" Type="http://schemas.openxmlformats.org/officeDocument/2006/relationships/image" Target="../media/image28.png"/><Relationship Id="rId12" Type="http://schemas.openxmlformats.org/officeDocument/2006/relationships/image" Target="../media/image45.png"/><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32.png"/><Relationship Id="rId11" Type="http://schemas.microsoft.com/office/2007/relationships/hdphoto" Target="../media/hdphoto5.wdp"/><Relationship Id="rId5" Type="http://schemas.openxmlformats.org/officeDocument/2006/relationships/image" Target="../media/image1.emf"/><Relationship Id="rId10" Type="http://schemas.openxmlformats.org/officeDocument/2006/relationships/image" Target="../media/image44.png"/><Relationship Id="rId4" Type="http://schemas.openxmlformats.org/officeDocument/2006/relationships/oleObject" Target="../embeddings/oleObject19.bin"/><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xml"/><Relationship Id="rId7" Type="http://schemas.openxmlformats.org/officeDocument/2006/relationships/image" Target="../media/image28.png"/><Relationship Id="rId2" Type="http://schemas.openxmlformats.org/officeDocument/2006/relationships/tags" Target="../tags/tag34.xml"/><Relationship Id="rId1" Type="http://schemas.openxmlformats.org/officeDocument/2006/relationships/vmlDrawing" Target="../drawings/vmlDrawing20.vml"/><Relationship Id="rId6" Type="http://schemas.openxmlformats.org/officeDocument/2006/relationships/image" Target="../media/image32.png"/><Relationship Id="rId5" Type="http://schemas.openxmlformats.org/officeDocument/2006/relationships/image" Target="../media/image1.emf"/><Relationship Id="rId10" Type="http://schemas.openxmlformats.org/officeDocument/2006/relationships/image" Target="../media/image47.png"/><Relationship Id="rId4" Type="http://schemas.openxmlformats.org/officeDocument/2006/relationships/oleObject" Target="../embeddings/oleObject20.bin"/><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xml"/><Relationship Id="rId7" Type="http://schemas.openxmlformats.org/officeDocument/2006/relationships/image" Target="../media/image28.png"/><Relationship Id="rId2" Type="http://schemas.openxmlformats.org/officeDocument/2006/relationships/tags" Target="../tags/tag35.xml"/><Relationship Id="rId1" Type="http://schemas.openxmlformats.org/officeDocument/2006/relationships/vmlDrawing" Target="../drawings/vmlDrawing21.vml"/><Relationship Id="rId6" Type="http://schemas.openxmlformats.org/officeDocument/2006/relationships/image" Target="../media/image32.png"/><Relationship Id="rId5" Type="http://schemas.openxmlformats.org/officeDocument/2006/relationships/image" Target="../media/image1.emf"/><Relationship Id="rId10" Type="http://schemas.openxmlformats.org/officeDocument/2006/relationships/image" Target="../media/image43.png"/><Relationship Id="rId4" Type="http://schemas.openxmlformats.org/officeDocument/2006/relationships/oleObject" Target="../embeddings/oleObject21.bin"/><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8.xml"/><Relationship Id="rId7" Type="http://schemas.openxmlformats.org/officeDocument/2006/relationships/image" Target="../media/image19.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xml"/><Relationship Id="rId7" Type="http://schemas.openxmlformats.org/officeDocument/2006/relationships/image" Target="../media/image28.png"/><Relationship Id="rId2" Type="http://schemas.openxmlformats.org/officeDocument/2006/relationships/tags" Target="../tags/tag36.xml"/><Relationship Id="rId1" Type="http://schemas.openxmlformats.org/officeDocument/2006/relationships/vmlDrawing" Target="../drawings/vmlDrawing22.vml"/><Relationship Id="rId6" Type="http://schemas.openxmlformats.org/officeDocument/2006/relationships/image" Target="../media/image32.png"/><Relationship Id="rId5" Type="http://schemas.openxmlformats.org/officeDocument/2006/relationships/image" Target="../media/image1.emf"/><Relationship Id="rId10" Type="http://schemas.openxmlformats.org/officeDocument/2006/relationships/image" Target="../media/image43.png"/><Relationship Id="rId4" Type="http://schemas.openxmlformats.org/officeDocument/2006/relationships/oleObject" Target="../embeddings/oleObject22.bin"/><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8.xml"/><Relationship Id="rId7" Type="http://schemas.openxmlformats.org/officeDocument/2006/relationships/image" Target="../media/image32.png"/><Relationship Id="rId2" Type="http://schemas.openxmlformats.org/officeDocument/2006/relationships/tags" Target="../tags/tag37.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23.bin"/><Relationship Id="rId10" Type="http://schemas.openxmlformats.org/officeDocument/2006/relationships/image" Target="../media/image50.jpeg"/><Relationship Id="rId4" Type="http://schemas.openxmlformats.org/officeDocument/2006/relationships/slideLayout" Target="../slideLayouts/slideLayout12.xm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xml"/><Relationship Id="rId7" Type="http://schemas.openxmlformats.org/officeDocument/2006/relationships/image" Target="../media/image28.png"/><Relationship Id="rId2" Type="http://schemas.openxmlformats.org/officeDocument/2006/relationships/tags" Target="../tags/tag39.xml"/><Relationship Id="rId1" Type="http://schemas.openxmlformats.org/officeDocument/2006/relationships/vmlDrawing" Target="../drawings/vmlDrawing24.vml"/><Relationship Id="rId6" Type="http://schemas.openxmlformats.org/officeDocument/2006/relationships/image" Target="../media/image32.png"/><Relationship Id="rId11" Type="http://schemas.openxmlformats.org/officeDocument/2006/relationships/image" Target="../media/image52.png"/><Relationship Id="rId5" Type="http://schemas.openxmlformats.org/officeDocument/2006/relationships/image" Target="../media/image1.emf"/><Relationship Id="rId10" Type="http://schemas.microsoft.com/office/2007/relationships/hdphoto" Target="../media/hdphoto6.wdp"/><Relationship Id="rId4" Type="http://schemas.openxmlformats.org/officeDocument/2006/relationships/oleObject" Target="../embeddings/oleObject24.bin"/><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8.xml"/><Relationship Id="rId7" Type="http://schemas.openxmlformats.org/officeDocument/2006/relationships/image" Target="../media/image32.png"/><Relationship Id="rId2" Type="http://schemas.openxmlformats.org/officeDocument/2006/relationships/tags" Target="../tags/tag40.xml"/><Relationship Id="rId1" Type="http://schemas.openxmlformats.org/officeDocument/2006/relationships/vmlDrawing" Target="../drawings/vmlDrawing25.vml"/><Relationship Id="rId6" Type="http://schemas.openxmlformats.org/officeDocument/2006/relationships/image" Target="../media/image53.png"/><Relationship Id="rId5" Type="http://schemas.openxmlformats.org/officeDocument/2006/relationships/image" Target="../media/image1.emf"/><Relationship Id="rId10" Type="http://schemas.openxmlformats.org/officeDocument/2006/relationships/image" Target="../media/image52.png"/><Relationship Id="rId4" Type="http://schemas.openxmlformats.org/officeDocument/2006/relationships/oleObject" Target="../embeddings/oleObject25.bin"/><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8.xml"/><Relationship Id="rId7" Type="http://schemas.openxmlformats.org/officeDocument/2006/relationships/image" Target="../media/image32.png"/><Relationship Id="rId12" Type="http://schemas.openxmlformats.org/officeDocument/2006/relationships/image" Target="../media/image56.png"/><Relationship Id="rId2" Type="http://schemas.openxmlformats.org/officeDocument/2006/relationships/tags" Target="../tags/tag41.xml"/><Relationship Id="rId1" Type="http://schemas.openxmlformats.org/officeDocument/2006/relationships/vmlDrawing" Target="../drawings/vmlDrawing26.vml"/><Relationship Id="rId6" Type="http://schemas.openxmlformats.org/officeDocument/2006/relationships/image" Target="../media/image29.png"/><Relationship Id="rId11" Type="http://schemas.microsoft.com/office/2007/relationships/hdphoto" Target="../media/hdphoto7.wdp"/><Relationship Id="rId5" Type="http://schemas.openxmlformats.org/officeDocument/2006/relationships/image" Target="../media/image1.emf"/><Relationship Id="rId10" Type="http://schemas.openxmlformats.org/officeDocument/2006/relationships/image" Target="../media/image55.png"/><Relationship Id="rId4" Type="http://schemas.openxmlformats.org/officeDocument/2006/relationships/oleObject" Target="../embeddings/oleObject26.bin"/><Relationship Id="rId9" Type="http://schemas.openxmlformats.org/officeDocument/2006/relationships/image" Target="../media/image54.emf"/></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xml"/><Relationship Id="rId7" Type="http://schemas.openxmlformats.org/officeDocument/2006/relationships/image" Target="../media/image28.png"/><Relationship Id="rId2" Type="http://schemas.openxmlformats.org/officeDocument/2006/relationships/tags" Target="../tags/tag42.xml"/><Relationship Id="rId1" Type="http://schemas.openxmlformats.org/officeDocument/2006/relationships/vmlDrawing" Target="../drawings/vmlDrawing27.vml"/><Relationship Id="rId6" Type="http://schemas.openxmlformats.org/officeDocument/2006/relationships/image" Target="../media/image32.png"/><Relationship Id="rId5" Type="http://schemas.openxmlformats.org/officeDocument/2006/relationships/image" Target="../media/image1.emf"/><Relationship Id="rId10" Type="http://schemas.openxmlformats.org/officeDocument/2006/relationships/image" Target="../media/image58.emf"/><Relationship Id="rId4" Type="http://schemas.openxmlformats.org/officeDocument/2006/relationships/oleObject" Target="../embeddings/oleObject27.bin"/><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9.wdp"/><Relationship Id="rId3" Type="http://schemas.openxmlformats.org/officeDocument/2006/relationships/slideLayout" Target="../slideLayouts/slideLayout8.xml"/><Relationship Id="rId7" Type="http://schemas.openxmlformats.org/officeDocument/2006/relationships/image" Target="../media/image32.png"/><Relationship Id="rId12" Type="http://schemas.openxmlformats.org/officeDocument/2006/relationships/image" Target="../media/image61.png"/><Relationship Id="rId17" Type="http://schemas.microsoft.com/office/2007/relationships/hdphoto" Target="../media/hdphoto11.wdp"/><Relationship Id="rId2" Type="http://schemas.openxmlformats.org/officeDocument/2006/relationships/tags" Target="../tags/tag43.xml"/><Relationship Id="rId16" Type="http://schemas.openxmlformats.org/officeDocument/2006/relationships/image" Target="../media/image63.png"/><Relationship Id="rId1" Type="http://schemas.openxmlformats.org/officeDocument/2006/relationships/vmlDrawing" Target="../drawings/vmlDrawing28.vml"/><Relationship Id="rId6" Type="http://schemas.openxmlformats.org/officeDocument/2006/relationships/image" Target="../media/image59.emf"/><Relationship Id="rId11" Type="http://schemas.microsoft.com/office/2007/relationships/hdphoto" Target="../media/hdphoto8.wdp"/><Relationship Id="rId5" Type="http://schemas.openxmlformats.org/officeDocument/2006/relationships/image" Target="../media/image1.emf"/><Relationship Id="rId15" Type="http://schemas.microsoft.com/office/2007/relationships/hdphoto" Target="../media/hdphoto10.wdp"/><Relationship Id="rId10" Type="http://schemas.openxmlformats.org/officeDocument/2006/relationships/image" Target="../media/image60.png"/><Relationship Id="rId4" Type="http://schemas.openxmlformats.org/officeDocument/2006/relationships/oleObject" Target="../embeddings/oleObject28.bin"/><Relationship Id="rId9" Type="http://schemas.openxmlformats.org/officeDocument/2006/relationships/image" Target="../media/image29.png"/><Relationship Id="rId1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7.png"/><Relationship Id="rId18" Type="http://schemas.openxmlformats.org/officeDocument/2006/relationships/image" Target="../media/image71.png"/><Relationship Id="rId3" Type="http://schemas.openxmlformats.org/officeDocument/2006/relationships/slideLayout" Target="../slideLayouts/slideLayout8.xml"/><Relationship Id="rId7" Type="http://schemas.openxmlformats.org/officeDocument/2006/relationships/image" Target="../media/image28.png"/><Relationship Id="rId12" Type="http://schemas.openxmlformats.org/officeDocument/2006/relationships/image" Target="../media/image66.png"/><Relationship Id="rId17" Type="http://schemas.openxmlformats.org/officeDocument/2006/relationships/image" Target="../media/image70.emf"/><Relationship Id="rId2" Type="http://schemas.openxmlformats.org/officeDocument/2006/relationships/tags" Target="../tags/tag44.xml"/><Relationship Id="rId16" Type="http://schemas.microsoft.com/office/2007/relationships/hdphoto" Target="../media/hdphoto12.wdp"/><Relationship Id="rId1" Type="http://schemas.openxmlformats.org/officeDocument/2006/relationships/vmlDrawing" Target="../drawings/vmlDrawing29.vml"/><Relationship Id="rId6" Type="http://schemas.openxmlformats.org/officeDocument/2006/relationships/image" Target="../media/image32.png"/><Relationship Id="rId11" Type="http://schemas.openxmlformats.org/officeDocument/2006/relationships/image" Target="../media/image65.png"/><Relationship Id="rId5" Type="http://schemas.openxmlformats.org/officeDocument/2006/relationships/image" Target="../media/image1.emf"/><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oleObject" Target="../embeddings/oleObject29.bin"/><Relationship Id="rId9" Type="http://schemas.openxmlformats.org/officeDocument/2006/relationships/image" Target="../media/image36.pn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xml"/><Relationship Id="rId7" Type="http://schemas.openxmlformats.org/officeDocument/2006/relationships/image" Target="../media/image28.png"/><Relationship Id="rId2" Type="http://schemas.openxmlformats.org/officeDocument/2006/relationships/tags" Target="../tags/tag45.xml"/><Relationship Id="rId1" Type="http://schemas.openxmlformats.org/officeDocument/2006/relationships/vmlDrawing" Target="../drawings/vmlDrawing30.vml"/><Relationship Id="rId6" Type="http://schemas.openxmlformats.org/officeDocument/2006/relationships/image" Target="../media/image32.png"/><Relationship Id="rId11" Type="http://schemas.microsoft.com/office/2007/relationships/hdphoto" Target="../media/hdphoto13.wdp"/><Relationship Id="rId5" Type="http://schemas.openxmlformats.org/officeDocument/2006/relationships/image" Target="../media/image1.emf"/><Relationship Id="rId10" Type="http://schemas.openxmlformats.org/officeDocument/2006/relationships/image" Target="../media/image73.png"/><Relationship Id="rId4" Type="http://schemas.openxmlformats.org/officeDocument/2006/relationships/oleObject" Target="../embeddings/oleObject30.bin"/><Relationship Id="rId9" Type="http://schemas.openxmlformats.org/officeDocument/2006/relationships/image" Target="../media/image72.jpeg"/></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8.xml"/><Relationship Id="rId7" Type="http://schemas.openxmlformats.org/officeDocument/2006/relationships/image" Target="../media/image74.png"/><Relationship Id="rId2" Type="http://schemas.openxmlformats.org/officeDocument/2006/relationships/tags" Target="../tags/tag46.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10" Type="http://schemas.openxmlformats.org/officeDocument/2006/relationships/image" Target="../media/image29.png"/><Relationship Id="rId4" Type="http://schemas.openxmlformats.org/officeDocument/2006/relationships/notesSlide" Target="../notesSlides/notesSlide3.xm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22.xml"/><Relationship Id="rId7" Type="http://schemas.openxmlformats.org/officeDocument/2006/relationships/image" Target="../media/image16.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9.xml"/><Relationship Id="rId7" Type="http://schemas.openxmlformats.org/officeDocument/2006/relationships/slideLayout" Target="../slideLayouts/slideLayout8.xml"/><Relationship Id="rId12" Type="http://schemas.openxmlformats.org/officeDocument/2006/relationships/image" Target="../media/image23.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tags" Target="../tags/tag12.xml"/><Relationship Id="rId11" Type="http://schemas.openxmlformats.org/officeDocument/2006/relationships/image" Target="../media/image22.png"/><Relationship Id="rId5" Type="http://schemas.openxmlformats.org/officeDocument/2006/relationships/tags" Target="../tags/tag11.xml"/><Relationship Id="rId10" Type="http://schemas.openxmlformats.org/officeDocument/2006/relationships/image" Target="../media/image20.emf"/><Relationship Id="rId4" Type="http://schemas.openxmlformats.org/officeDocument/2006/relationships/tags" Target="../tags/tag10.xml"/><Relationship Id="rId9"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20.emf"/><Relationship Id="rId5" Type="http://schemas.openxmlformats.org/officeDocument/2006/relationships/oleObject" Target="../embeddings/oleObject8.bin"/><Relationship Id="rId4"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image" Target="../media/image20.emf"/><Relationship Id="rId5" Type="http://schemas.openxmlformats.org/officeDocument/2006/relationships/oleObject" Target="../embeddings/oleObject9.bin"/><Relationship Id="rId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24.emf"/><Relationship Id="rId5" Type="http://schemas.openxmlformats.org/officeDocument/2006/relationships/image" Target="../media/image20.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25.png"/><Relationship Id="rId5" Type="http://schemas.openxmlformats.org/officeDocument/2006/relationships/image" Target="../media/image20.e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4E18A3B-9657-40D6-ABD4-859C5F45D388}"/>
              </a:ext>
            </a:extLst>
          </p:cNvPr>
          <p:cNvGraphicFramePr>
            <a:graphicFrameLocks noChangeAspect="1"/>
          </p:cNvGraphicFramePr>
          <p:nvPr>
            <p:custDataLst>
              <p:tags r:id="rId2"/>
            </p:custDataLst>
            <p:extLst>
              <p:ext uri="{D42A27DB-BD31-4B8C-83A1-F6EECF244321}">
                <p14:modId xmlns:p14="http://schemas.microsoft.com/office/powerpoint/2010/main" val="1809518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1" name="think-cell Folie" r:id="rId5" imgW="424" imgH="424" progId="TCLayout.ActiveDocument.1">
                  <p:embed/>
                </p:oleObj>
              </mc:Choice>
              <mc:Fallback>
                <p:oleObj name="think-cell Folie" r:id="rId5" imgW="424" imgH="424" progId="TCLayout.ActiveDocument.1">
                  <p:embed/>
                  <p:pic>
                    <p:nvPicPr>
                      <p:cNvPr id="4" name="Object 3" hidden="1">
                        <a:extLst>
                          <a:ext uri="{FF2B5EF4-FFF2-40B4-BE49-F238E27FC236}">
                            <a16:creationId xmlns:a16="http://schemas.microsoft.com/office/drawing/2014/main" id="{A4E18A3B-9657-40D6-ABD4-859C5F45D3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C20A75C-A564-4B59-8C90-C7F941CAAE53}"/>
              </a:ext>
            </a:extLst>
          </p:cNvPr>
          <p:cNvSpPr>
            <a:spLocks noGrp="1"/>
          </p:cNvSpPr>
          <p:nvPr>
            <p:ph type="ctrTitle"/>
          </p:nvPr>
        </p:nvSpPr>
        <p:spPr>
          <a:xfrm>
            <a:off x="257175" y="2531307"/>
            <a:ext cx="10455275" cy="1107996"/>
          </a:xfrm>
        </p:spPr>
        <p:txBody>
          <a:bodyPr vert="horz" wrap="square" anchor="ctr" anchorCtr="0">
            <a:spAutoFit/>
          </a:bodyPr>
          <a:lstStyle/>
          <a:p>
            <a:r>
              <a:rPr lang="en-US" sz="6000" cap="none" dirty="0"/>
              <a:t>Adaptive cruise control (ACC)</a:t>
            </a:r>
            <a:br>
              <a:rPr lang="en-US" sz="6000" cap="none" dirty="0"/>
            </a:br>
            <a:r>
              <a:rPr lang="en-US" sz="2000" cap="none" dirty="0"/>
              <a:t>Modular kit</a:t>
            </a:r>
            <a:endParaRPr lang="en-US" sz="6000" cap="none" dirty="0"/>
          </a:p>
        </p:txBody>
      </p:sp>
      <p:pic>
        <p:nvPicPr>
          <p:cNvPr id="5" name="Graphic 4">
            <a:extLst>
              <a:ext uri="{FF2B5EF4-FFF2-40B4-BE49-F238E27FC236}">
                <a16:creationId xmlns:a16="http://schemas.microsoft.com/office/drawing/2014/main" id="{645A4127-AD40-4DC7-B023-72DA2FC9B8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276" y="1165254"/>
            <a:ext cx="5310536" cy="4140852"/>
          </a:xfrm>
          <a:prstGeom prst="rect">
            <a:avLst/>
          </a:prstGeom>
        </p:spPr>
      </p:pic>
      <p:sp>
        <p:nvSpPr>
          <p:cNvPr id="3" name="Textfeld 2">
            <a:extLst>
              <a:ext uri="{FF2B5EF4-FFF2-40B4-BE49-F238E27FC236}">
                <a16:creationId xmlns:a16="http://schemas.microsoft.com/office/drawing/2014/main" id="{5D8C54C7-D8FC-47BA-91C0-AF3EB8224BD3}"/>
              </a:ext>
            </a:extLst>
          </p:cNvPr>
          <p:cNvSpPr txBox="1"/>
          <p:nvPr/>
        </p:nvSpPr>
        <p:spPr>
          <a:xfrm>
            <a:off x="257175" y="1869458"/>
            <a:ext cx="5310536" cy="301752"/>
          </a:xfrm>
          <a:prstGeom prst="rect">
            <a:avLst/>
          </a:prstGeom>
          <a:noFill/>
        </p:spPr>
        <p:txBody>
          <a:bodyPr wrap="none" lIns="36000" tIns="0" rIns="0" bIns="0" rtlCol="0" anchor="ctr">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a:pPr>
            <a:r>
              <a:rPr kumimoji="0" lang="en-GB" sz="1400" b="0" i="0" u="none" strike="noStrike" kern="0" cap="none" spc="0" normalizeH="0" baseline="0" noProof="0" dirty="0">
                <a:ln>
                  <a:noFill/>
                </a:ln>
                <a:solidFill>
                  <a:prstClr val="white"/>
                </a:solidFill>
                <a:effectLst/>
                <a:uLnTx/>
                <a:uFillTx/>
                <a:latin typeface="Bosch Office Sans" pitchFamily="2" charset="0"/>
              </a:rPr>
              <a:t>Customer communication material</a:t>
            </a:r>
          </a:p>
        </p:txBody>
      </p:sp>
      <p:sp>
        <p:nvSpPr>
          <p:cNvPr id="19" name="Textfeld 18">
            <a:extLst>
              <a:ext uri="{FF2B5EF4-FFF2-40B4-BE49-F238E27FC236}">
                <a16:creationId xmlns:a16="http://schemas.microsoft.com/office/drawing/2014/main" id="{2CE0E9EA-8084-4155-8C07-2E6540F91BB9}"/>
              </a:ext>
            </a:extLst>
          </p:cNvPr>
          <p:cNvSpPr txBox="1"/>
          <p:nvPr/>
        </p:nvSpPr>
        <p:spPr>
          <a:xfrm>
            <a:off x="257175" y="5481137"/>
            <a:ext cx="7573108" cy="370132"/>
          </a:xfrm>
          <a:prstGeom prst="rect">
            <a:avLst/>
          </a:prstGeom>
          <a:noFill/>
        </p:spPr>
        <p:txBody>
          <a:bodyPr wrap="none" lIns="0" tIns="0" rIns="0" bIns="0" rtlCol="0">
            <a:noAutofit/>
          </a:bodyPr>
          <a:lstStyle/>
          <a:p>
            <a:pPr fontAlgn="auto">
              <a:spcBef>
                <a:spcPts val="500"/>
              </a:spcBef>
              <a:spcAft>
                <a:spcPts val="0"/>
              </a:spcAft>
            </a:pPr>
            <a:r>
              <a:rPr lang="en-US" sz="1200" i="1" u="sng" dirty="0">
                <a:solidFill>
                  <a:schemeClr val="bg1">
                    <a:lumMod val="75000"/>
                  </a:schemeClr>
                </a:solidFill>
                <a:latin typeface="Bosch Office Sans" pitchFamily="2" charset="0"/>
              </a:rPr>
              <a:t>Released</a:t>
            </a:r>
            <a:r>
              <a:rPr lang="en-US" sz="1200" dirty="0">
                <a:solidFill>
                  <a:schemeClr val="bg1">
                    <a:lumMod val="75000"/>
                  </a:schemeClr>
                </a:solidFill>
                <a:latin typeface="Bosch Office Sans" pitchFamily="2" charset="0"/>
              </a:rPr>
              <a:t> Version: October 2021 – All displayed information subject to change</a:t>
            </a:r>
            <a:endParaRPr kumimoji="0" lang="en-IN" sz="1200" b="0" i="0" u="none" strike="noStrike" kern="0" cap="none" spc="0" normalizeH="0" baseline="0" noProof="0" dirty="0">
              <a:ln>
                <a:noFill/>
              </a:ln>
              <a:solidFill>
                <a:schemeClr val="bg1">
                  <a:lumMod val="75000"/>
                </a:schemeClr>
              </a:solidFill>
              <a:effectLst/>
              <a:uLnTx/>
              <a:uFillTx/>
              <a:latin typeface="Bosch Office Sans" pitchFamily="2" charset="0"/>
            </a:endParaRPr>
          </a:p>
        </p:txBody>
      </p:sp>
    </p:spTree>
    <p:extLst>
      <p:ext uri="{BB962C8B-B14F-4D97-AF65-F5344CB8AC3E}">
        <p14:creationId xmlns:p14="http://schemas.microsoft.com/office/powerpoint/2010/main" val="200710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4E18A3B-9657-40D6-ABD4-859C5F45D388}"/>
              </a:ext>
            </a:extLst>
          </p:cNvPr>
          <p:cNvGraphicFramePr>
            <a:graphicFrameLocks noChangeAspect="1"/>
          </p:cNvGraphicFramePr>
          <p:nvPr>
            <p:custDataLst>
              <p:tags r:id="rId2"/>
            </p:custDataLst>
            <p:extLst>
              <p:ext uri="{D42A27DB-BD31-4B8C-83A1-F6EECF244321}">
                <p14:modId xmlns:p14="http://schemas.microsoft.com/office/powerpoint/2010/main" val="1660987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6" name="think-cell Folie" r:id="rId5" imgW="424" imgH="424" progId="TCLayout.ActiveDocument.1">
                  <p:embed/>
                </p:oleObj>
              </mc:Choice>
              <mc:Fallback>
                <p:oleObj name="think-cell Folie" r:id="rId5" imgW="424" imgH="424" progId="TCLayout.ActiveDocument.1">
                  <p:embed/>
                  <p:pic>
                    <p:nvPicPr>
                      <p:cNvPr id="4" name="Object 3" hidden="1">
                        <a:extLst>
                          <a:ext uri="{FF2B5EF4-FFF2-40B4-BE49-F238E27FC236}">
                            <a16:creationId xmlns:a16="http://schemas.microsoft.com/office/drawing/2014/main" id="{A4E18A3B-9657-40D6-ABD4-859C5F45D3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C20A75C-A564-4B59-8C90-C7F941CAAE53}"/>
              </a:ext>
            </a:extLst>
          </p:cNvPr>
          <p:cNvSpPr>
            <a:spLocks noGrp="1"/>
          </p:cNvSpPr>
          <p:nvPr>
            <p:ph type="ctrTitle"/>
          </p:nvPr>
        </p:nvSpPr>
        <p:spPr>
          <a:xfrm>
            <a:off x="257175" y="1921910"/>
            <a:ext cx="9740265" cy="2326791"/>
          </a:xfrm>
        </p:spPr>
        <p:txBody>
          <a:bodyPr vert="horz" wrap="square" anchor="ctr" anchorCtr="0">
            <a:spAutoFit/>
          </a:bodyPr>
          <a:lstStyle/>
          <a:p>
            <a:r>
              <a:rPr lang="en-US" sz="4800" cap="none" dirty="0">
                <a:latin typeface="Bosch Office Sans" pitchFamily="2" charset="0"/>
              </a:rPr>
              <a:t>Feature description</a:t>
            </a:r>
            <a:br>
              <a:rPr lang="en-US" sz="6000" cap="none" dirty="0">
                <a:latin typeface="Bosch Sans Light" panose="020B0504020202020204" pitchFamily="34" charset="0"/>
              </a:rPr>
            </a:br>
            <a:br>
              <a:rPr lang="en-US" sz="6000" cap="none" dirty="0">
                <a:latin typeface="Bosch Sans Light" panose="020B0504020202020204" pitchFamily="34" charset="0"/>
              </a:rPr>
            </a:br>
            <a:endParaRPr lang="en-US" sz="6000" cap="none" dirty="0">
              <a:latin typeface="Bosch Sans Light" panose="020B0504020202020204" pitchFamily="34" charset="0"/>
            </a:endParaRPr>
          </a:p>
        </p:txBody>
      </p:sp>
      <p:pic>
        <p:nvPicPr>
          <p:cNvPr id="5" name="Graphic 4">
            <a:extLst>
              <a:ext uri="{FF2B5EF4-FFF2-40B4-BE49-F238E27FC236}">
                <a16:creationId xmlns:a16="http://schemas.microsoft.com/office/drawing/2014/main" id="{645A4127-AD40-4DC7-B023-72DA2FC9B8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276" y="1165254"/>
            <a:ext cx="5310536" cy="4140852"/>
          </a:xfrm>
          <a:prstGeom prst="rect">
            <a:avLst/>
          </a:prstGeom>
        </p:spPr>
      </p:pic>
    </p:spTree>
    <p:extLst>
      <p:ext uri="{BB962C8B-B14F-4D97-AF65-F5344CB8AC3E}">
        <p14:creationId xmlns:p14="http://schemas.microsoft.com/office/powerpoint/2010/main" val="3050340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3"/>
            </p:custDataLst>
            <p:extLst>
              <p:ext uri="{D42A27DB-BD31-4B8C-83A1-F6EECF244321}">
                <p14:modId xmlns:p14="http://schemas.microsoft.com/office/powerpoint/2010/main" val="286334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22" name="think-cell Folie" r:id="rId8" imgW="347" imgH="348" progId="TCLayout.ActiveDocument.1">
                  <p:embed/>
                </p:oleObj>
              </mc:Choice>
              <mc:Fallback>
                <p:oleObj name="think-cell Folie" r:id="rId8" imgW="347" imgH="348" progId="TCLayout.ActiveDocument.1">
                  <p:embed/>
                  <p:pic>
                    <p:nvPicPr>
                      <p:cNvPr id="5" name="Objekt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3" name="Rectangle 32">
            <a:extLst>
              <a:ext uri="{FF2B5EF4-FFF2-40B4-BE49-F238E27FC236}">
                <a16:creationId xmlns:a16="http://schemas.microsoft.com/office/drawing/2014/main" id="{D38D187E-9F6C-4F09-A049-566702B9288B}"/>
              </a:ext>
            </a:extLst>
          </p:cNvPr>
          <p:cNvSpPr/>
          <p:nvPr/>
        </p:nvSpPr>
        <p:spPr>
          <a:xfrm>
            <a:off x="259199" y="1295400"/>
            <a:ext cx="5163699" cy="191781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Rechteck 3" hidden="1"/>
          <p:cNvSpPr/>
          <p:nvPr>
            <p:custDataLst>
              <p:tags r:id="rId4"/>
            </p:custDataLst>
          </p:nvPr>
        </p:nvSpPr>
        <p:spPr>
          <a:xfrm>
            <a:off x="0" y="0"/>
            <a:ext cx="158750" cy="158750"/>
          </a:xfrm>
          <a:prstGeom prst="rect">
            <a:avLst/>
          </a:prstGeom>
          <a:noFill/>
          <a:ln w="9525" cap="flat" cmpd="sng" algn="ctr">
            <a:solidFill>
              <a:srgbClr val="3F136C"/>
            </a:solidFill>
            <a:prstDash val="solid"/>
          </a:ln>
          <a:effectLst/>
        </p:spPr>
        <p:txBody>
          <a:bodyPr wrap="none" lIns="0" tIns="0" rIns="0" bIns="0" rtlCol="0" anchor="ctr"/>
          <a:lstStyle/>
          <a:p>
            <a:pPr algn="ctr" fontAlgn="auto">
              <a:spcBef>
                <a:spcPts val="0"/>
              </a:spcBef>
              <a:spcAft>
                <a:spcPts val="0"/>
              </a:spcAft>
            </a:pPr>
            <a:endParaRPr kumimoji="0" lang="en-US" sz="2800" u="none" strike="noStrike" kern="0" cap="none" spc="0" normalizeH="0" noProof="0" dirty="0">
              <a:ln>
                <a:noFill/>
              </a:ln>
              <a:solidFill>
                <a:srgbClr val="000000"/>
              </a:solidFill>
              <a:effectLst/>
              <a:uLnTx/>
              <a:uFillTx/>
              <a:latin typeface="Bosch Office Sans" pitchFamily="2" charset="0"/>
              <a:ea typeface="+mj-ea"/>
              <a:cs typeface="+mj-cs"/>
              <a:sym typeface="Bosch Office Sans" pitchFamily="2" charset="0"/>
            </a:endParaRPr>
          </a:p>
        </p:txBody>
      </p:sp>
      <p:sp>
        <p:nvSpPr>
          <p:cNvPr id="8" name="Slide Number Placeholder 7"/>
          <p:cNvSpPr>
            <a:spLocks noGrp="1"/>
          </p:cNvSpPr>
          <p:nvPr>
            <p:ph type="sldNum" sz="quarter" idx="12"/>
          </p:nvPr>
        </p:nvSpPr>
        <p:spPr/>
        <p:txBody>
          <a:bodyPr/>
          <a:lstStyle/>
          <a:p>
            <a:fld id="{4898AEC0-503E-4FA4-859C-D0F72D6E3F79}" type="slidenum">
              <a:rPr lang="en-US" noProof="1" smtClean="0"/>
              <a:pPr/>
              <a:t>11</a:t>
            </a:fld>
            <a:endParaRPr lang="en-US" noProof="1"/>
          </a:p>
        </p:txBody>
      </p:sp>
      <p:sp>
        <p:nvSpPr>
          <p:cNvPr id="11" name="Text Placeholder 7"/>
          <p:cNvSpPr txBox="1">
            <a:spLocks/>
          </p:cNvSpPr>
          <p:nvPr/>
        </p:nvSpPr>
        <p:spPr>
          <a:xfrm>
            <a:off x="259200" y="25920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dirty="0"/>
              <a:t>Feature description</a:t>
            </a:r>
          </a:p>
        </p:txBody>
      </p:sp>
      <p:sp>
        <p:nvSpPr>
          <p:cNvPr id="12" name="Title 2"/>
          <p:cNvSpPr>
            <a:spLocks noGrp="1"/>
          </p:cNvSpPr>
          <p:nvPr>
            <p:ph type="title"/>
          </p:nvPr>
        </p:nvSpPr>
        <p:spPr>
          <a:xfrm>
            <a:off x="259200" y="648000"/>
            <a:ext cx="8776312" cy="388800"/>
          </a:xfrm>
        </p:spPr>
        <p:txBody>
          <a:bodyPr vert="horz"/>
          <a:lstStyle/>
          <a:p>
            <a:r>
              <a:rPr lang="en-US" dirty="0">
                <a:solidFill>
                  <a:srgbClr val="0070C0"/>
                </a:solidFill>
              </a:rPr>
              <a:t>Adaptive cruise control base	</a:t>
            </a:r>
            <a:r>
              <a:rPr lang="en-US" dirty="0">
                <a:solidFill>
                  <a:srgbClr val="00B0F0"/>
                </a:solidFill>
              </a:rPr>
              <a:t>		</a:t>
            </a:r>
            <a:endParaRPr lang="en-US" dirty="0"/>
          </a:p>
        </p:txBody>
      </p:sp>
      <p:pic>
        <p:nvPicPr>
          <p:cNvPr id="22" name="Picture 21"/>
          <p:cNvPicPr>
            <a:picLocks noChangeAspect="1"/>
          </p:cNvPicPr>
          <p:nvPr/>
        </p:nvPicPr>
        <p:blipFill rotWithShape="1">
          <a:blip r:embed="rId10" cstate="hqprint">
            <a:extLst>
              <a:ext uri="{28A0092B-C50C-407E-A947-70E740481C1C}">
                <a14:useLocalDpi xmlns:a14="http://schemas.microsoft.com/office/drawing/2010/main" val="0"/>
              </a:ext>
            </a:extLst>
          </a:blip>
          <a:srcRect l="9410" t="39005" r="17397" b="15819"/>
          <a:stretch/>
        </p:blipFill>
        <p:spPr>
          <a:xfrm>
            <a:off x="2084523" y="1423452"/>
            <a:ext cx="2603714" cy="1607051"/>
          </a:xfrm>
          <a:prstGeom prst="rect">
            <a:avLst/>
          </a:prstGeom>
        </p:spPr>
      </p:pic>
      <p:pic>
        <p:nvPicPr>
          <p:cNvPr id="18" name="Picture 28"/>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853600" y="1249622"/>
            <a:ext cx="432000" cy="432000"/>
          </a:xfrm>
          <a:prstGeom prst="rect">
            <a:avLst/>
          </a:prstGeom>
        </p:spPr>
      </p:pic>
      <p:pic>
        <p:nvPicPr>
          <p:cNvPr id="21" name="Picture 29"/>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66700" y="3256572"/>
            <a:ext cx="432000" cy="432000"/>
          </a:xfrm>
          <a:prstGeom prst="rect">
            <a:avLst/>
          </a:prstGeom>
        </p:spPr>
      </p:pic>
      <p:pic>
        <p:nvPicPr>
          <p:cNvPr id="28" name="Picture 9"/>
          <p:cNvPicPr>
            <a:picLocks noChangeAspect="1"/>
          </p:cNvPicPr>
          <p:nvPr>
            <p:custDataLst>
              <p:tags r:id="rId5"/>
            </p:custDataLst>
          </p:nvPr>
        </p:nvPicPr>
        <p:blipFill rotWithShape="1">
          <a:blip r:embed="rId13" cstate="print">
            <a:extLst>
              <a:ext uri="{BEBA8EAE-BF5A-486C-A8C5-ECC9F3942E4B}">
                <a14:imgProps xmlns:a14="http://schemas.microsoft.com/office/drawing/2010/main">
                  <a14:imgLayer r:embed="rId14">
                    <a14:imgEffect>
                      <a14:backgroundRemoval t="4321" b="95679" l="10000" r="90000">
                        <a14:foregroundMark x1="39643" y1="12346" x2="39643" y2="12346"/>
                        <a14:foregroundMark x1="42857" y1="6636" x2="42857" y2="6636"/>
                        <a14:foregroundMark x1="67143" y1="5864" x2="67143" y2="5864"/>
                        <a14:foregroundMark x1="43929" y1="4321" x2="43929" y2="4321"/>
                        <a14:foregroundMark x1="26786" y1="18827" x2="26786" y2="18827"/>
                        <a14:foregroundMark x1="85357" y1="16975" x2="85357" y2="16975"/>
                        <a14:foregroundMark x1="50000" y1="92747" x2="50000" y2="92747"/>
                        <a14:foregroundMark x1="21786" y1="62654" x2="21786" y2="62654"/>
                        <a14:foregroundMark x1="27500" y1="84259" x2="27500" y2="84259"/>
                        <a14:foregroundMark x1="29643" y1="91667" x2="29643" y2="91667"/>
                        <a14:foregroundMark x1="31071" y1="95679" x2="31071" y2="95679"/>
                        <a14:foregroundMark x1="72143" y1="88735" x2="72143" y2="88735"/>
                        <a14:foregroundMark x1="69643" y1="87500" x2="69643" y2="87500"/>
                        <a14:foregroundMark x1="59286" y1="94290" x2="59286" y2="94290"/>
                        <a14:foregroundMark x1="82500" y1="79784" x2="82500" y2="79784"/>
                        <a14:foregroundMark x1="84643" y1="87500" x2="84643" y2="87500"/>
                        <a14:foregroundMark x1="86071" y1="93827" x2="86071" y2="93827"/>
                        <a14:foregroundMark x1="23571" y1="37191" x2="23571" y2="37191"/>
                        <a14:foregroundMark x1="22500" y1="47840" x2="22500" y2="47840"/>
                        <a14:foregroundMark x1="22143" y1="43519" x2="22143" y2="43519"/>
                        <a14:foregroundMark x1="23214" y1="40278" x2="23214" y2="40278"/>
                        <a14:foregroundMark x1="23214" y1="61883" x2="23214" y2="61883"/>
                        <a14:foregroundMark x1="25714" y1="72840" x2="25714" y2="72840"/>
                        <a14:foregroundMark x1="23929" y1="63735" x2="23929" y2="63735"/>
                        <a14:foregroundMark x1="76429" y1="45833" x2="76429" y2="45833"/>
                        <a14:foregroundMark x1="77500" y1="40432" x2="77500" y2="40432"/>
                        <a14:backgroundMark x1="82857" y1="51235" x2="82857" y2="51235"/>
                        <a14:backgroundMark x1="81786" y1="55401" x2="81786" y2="55401"/>
                      </a14:backgroundRemoval>
                    </a14:imgEffect>
                  </a14:imgLayer>
                </a14:imgProps>
              </a:ext>
              <a:ext uri="{28A0092B-C50C-407E-A947-70E740481C1C}">
                <a14:useLocalDpi xmlns:a14="http://schemas.microsoft.com/office/drawing/2010/main" val="0"/>
              </a:ext>
            </a:extLst>
          </a:blip>
          <a:srcRect t="7857"/>
          <a:stretch/>
        </p:blipFill>
        <p:spPr>
          <a:xfrm rot="315672">
            <a:off x="1157330" y="1473557"/>
            <a:ext cx="758932" cy="1620000"/>
          </a:xfrm>
          <a:prstGeom prst="rect">
            <a:avLst/>
          </a:prstGeom>
        </p:spPr>
      </p:pic>
      <p:pic>
        <p:nvPicPr>
          <p:cNvPr id="29" name="Picture 28"/>
          <p:cNvPicPr>
            <a:picLocks noChangeAspect="1"/>
          </p:cNvPicPr>
          <p:nvPr>
            <p:custDataLst>
              <p:tags r:id="rId6"/>
            </p:custDataLst>
          </p:nvPr>
        </p:nvPicPr>
        <p:blipFill>
          <a:blip r:embed="rId15" cstate="print">
            <a:extLst>
              <a:ext uri="{BEBA8EAE-BF5A-486C-A8C5-ECC9F3942E4B}">
                <a14:imgProps xmlns:a14="http://schemas.microsoft.com/office/drawing/2010/main">
                  <a14:imgLayer r:embed="rId16">
                    <a14:imgEffect>
                      <a14:backgroundRemoval t="2453" b="92075" l="9825" r="91579">
                        <a14:foregroundMark x1="64211" y1="8113" x2="64211" y2="8113"/>
                        <a14:foregroundMark x1="83158" y1="3585" x2="83158" y2="3585"/>
                        <a14:foregroundMark x1="80702" y1="2453" x2="80702" y2="2453"/>
                        <a14:foregroundMark x1="91579" y1="7358" x2="91579" y2="7358"/>
                        <a14:foregroundMark x1="61754" y1="39623" x2="61754" y2="39623"/>
                        <a14:foregroundMark x1="22456" y1="91887" x2="22456" y2="91887"/>
                        <a14:foregroundMark x1="52281" y1="92075" x2="52281" y2="92075"/>
                        <a14:foregroundMark x1="58246" y1="91321" x2="58246" y2="91321"/>
                        <a14:foregroundMark x1="34737" y1="91132" x2="34737" y2="91132"/>
                        <a14:foregroundMark x1="33684" y1="90943" x2="33684" y2="90943"/>
                        <a14:foregroundMark x1="33684" y1="91698" x2="33684" y2="91698"/>
                        <a14:foregroundMark x1="87719" y1="15283" x2="87719" y2="15283"/>
                        <a14:backgroundMark x1="65965" y1="48491" x2="65965" y2="48491"/>
                        <a14:backgroundMark x1="62456" y1="43585" x2="62456" y2="43585"/>
                      </a14:backgroundRemoval>
                    </a14:imgEffect>
                  </a14:imgLayer>
                </a14:imgProps>
              </a:ext>
              <a:ext uri="{28A0092B-C50C-407E-A947-70E740481C1C}">
                <a14:useLocalDpi xmlns:a14="http://schemas.microsoft.com/office/drawing/2010/main" val="0"/>
              </a:ext>
            </a:extLst>
          </a:blip>
          <a:stretch>
            <a:fillRect/>
          </a:stretch>
        </p:blipFill>
        <p:spPr>
          <a:xfrm>
            <a:off x="353727" y="1422422"/>
            <a:ext cx="938594" cy="1743069"/>
          </a:xfrm>
          <a:prstGeom prst="rect">
            <a:avLst/>
          </a:prstGeom>
        </p:spPr>
      </p:pic>
      <p:sp>
        <p:nvSpPr>
          <p:cNvPr id="19" name="Textfeld 18">
            <a:extLst>
              <a:ext uri="{FF2B5EF4-FFF2-40B4-BE49-F238E27FC236}">
                <a16:creationId xmlns:a16="http://schemas.microsoft.com/office/drawing/2014/main" id="{8CD77F58-D507-405C-80BD-77D111DF93AC}"/>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PRID0041</a:t>
            </a:r>
          </a:p>
        </p:txBody>
      </p:sp>
      <p:sp>
        <p:nvSpPr>
          <p:cNvPr id="30" name="Content Placeholder 4">
            <a:extLst>
              <a:ext uri="{FF2B5EF4-FFF2-40B4-BE49-F238E27FC236}">
                <a16:creationId xmlns:a16="http://schemas.microsoft.com/office/drawing/2014/main" id="{1A1E9D60-E4A3-4104-A05A-EB0A9EFB1521}"/>
              </a:ext>
            </a:extLst>
          </p:cNvPr>
          <p:cNvSpPr txBox="1">
            <a:spLocks/>
          </p:cNvSpPr>
          <p:nvPr/>
        </p:nvSpPr>
        <p:spPr>
          <a:xfrm>
            <a:off x="176946" y="3277112"/>
            <a:ext cx="5245953"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fontAlgn="auto">
              <a:lnSpc>
                <a:spcPct val="100000"/>
              </a:lnSpc>
              <a:spcAft>
                <a:spcPts val="1200"/>
              </a:spcAft>
            </a:pPr>
            <a:r>
              <a:rPr lang="en-US" sz="1200" dirty="0"/>
              <a:t>The Adaptive cruise control base extends the standard cruise control with an automatic adjustment of the speed and distance to the preceding vehicle.</a:t>
            </a:r>
            <a:endParaRPr lang="en-US" sz="1200" dirty="0">
              <a:solidFill>
                <a:srgbClr val="000000"/>
              </a:solidFill>
              <a:latin typeface="Bosch Office Sans" pitchFamily="34" charset="0"/>
            </a:endParaRP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Speed range: 30 kph – 250 kph (maximum speed depending on sensor set)</a:t>
            </a: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Distance to preceding vehicle can be adjusted by driver</a:t>
            </a: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Comfortable speed adaptations inside curves (Value-add feature: Curve speed controller)</a:t>
            </a:r>
            <a:endParaRPr lang="en-US" sz="1100" dirty="0">
              <a:solidFill>
                <a:schemeClr val="accent1">
                  <a:lumMod val="75000"/>
                </a:schemeClr>
              </a:solidFill>
            </a:endParaRPr>
          </a:p>
          <a:p>
            <a:pPr marL="538163" lvl="2" indent="-271463" fontAlgn="auto">
              <a:lnSpc>
                <a:spcPct val="100000"/>
              </a:lnSpc>
              <a:spcAft>
                <a:spcPts val="0"/>
              </a:spcAft>
              <a:buClr>
                <a:schemeClr val="tx1"/>
              </a:buClr>
              <a:buSzPct val="120000"/>
              <a:buFont typeface="Arial" charset="0"/>
              <a:buChar char="–"/>
            </a:pPr>
            <a:endParaRPr lang="en-US" sz="1200" dirty="0"/>
          </a:p>
        </p:txBody>
      </p:sp>
      <p:sp>
        <p:nvSpPr>
          <p:cNvPr id="33" name="Content Placeholder 5">
            <a:extLst>
              <a:ext uri="{FF2B5EF4-FFF2-40B4-BE49-F238E27FC236}">
                <a16:creationId xmlns:a16="http://schemas.microsoft.com/office/drawing/2014/main" id="{9B56AAF9-B1BE-42E8-A85F-31F79A768C9F}"/>
              </a:ext>
            </a:extLst>
          </p:cNvPr>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Increase in driving comfort: relieve from adjusting speed and safety distance to current traffic situation</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Natural comfort braking when approaching a preceding, slower vehicle</a:t>
            </a:r>
          </a:p>
          <a:p>
            <a:pPr marL="171450" indent="-171450" defTabSz="914400" fontAlgn="base">
              <a:lnSpc>
                <a:spcPts val="1600"/>
              </a:lnSpc>
              <a:spcBef>
                <a:spcPts val="0"/>
              </a:spcBef>
              <a:spcAft>
                <a:spcPct val="0"/>
              </a:spcAft>
              <a:buFont typeface="Wingdings" panose="05000000000000000000" pitchFamily="2" charset="2"/>
              <a:buChar char="§"/>
              <a:defRPr/>
            </a:pPr>
            <a:r>
              <a:rPr lang="en-US" sz="1200" dirty="0">
                <a:solidFill>
                  <a:srgbClr val="000000"/>
                </a:solidFill>
              </a:rPr>
              <a:t>Increase in safety: reduces speed already before any Automatic emergency braking (AEB) feature is triggered</a:t>
            </a:r>
          </a:p>
          <a:p>
            <a:pPr marL="171450" indent="-171450" defTabSz="914400" fontAlgn="base">
              <a:lnSpc>
                <a:spcPts val="1600"/>
              </a:lnSpc>
              <a:spcBef>
                <a:spcPts val="0"/>
              </a:spcBef>
              <a:spcAft>
                <a:spcPct val="0"/>
              </a:spcAft>
              <a:buFont typeface="Wingdings" panose="05000000000000000000" pitchFamily="2" charset="2"/>
              <a:buChar char="§"/>
              <a:defRPr/>
            </a:pPr>
            <a:r>
              <a:rPr lang="en-US" sz="1200" dirty="0">
                <a:solidFill>
                  <a:srgbClr val="000000"/>
                </a:solidFill>
              </a:rPr>
              <a:t>For OEMs: different scalable technology solutions available</a:t>
            </a:r>
          </a:p>
          <a:p>
            <a:pPr marL="0" indent="0" fontAlgn="auto">
              <a:lnSpc>
                <a:spcPct val="100000"/>
              </a:lnSpc>
              <a:spcAft>
                <a:spcPts val="0"/>
              </a:spcAft>
              <a:buFont typeface="Wingdings 3" panose="05040102010807070707" pitchFamily="18" charset="2"/>
              <a:buNone/>
            </a:pPr>
            <a:endParaRPr lang="en-US" sz="1200" dirty="0"/>
          </a:p>
        </p:txBody>
      </p:sp>
      <p:sp>
        <p:nvSpPr>
          <p:cNvPr id="38" name="Content Placeholder 6">
            <a:extLst>
              <a:ext uri="{FF2B5EF4-FFF2-40B4-BE49-F238E27FC236}">
                <a16:creationId xmlns:a16="http://schemas.microsoft.com/office/drawing/2014/main" id="{4DA60D82-129E-40F1-9997-23E450DCDB54}"/>
              </a:ext>
            </a:extLst>
          </p:cNvPr>
          <p:cNvSpPr txBox="1">
            <a:spLocks/>
          </p:cNvSpPr>
          <p:nvPr/>
        </p:nvSpPr>
        <p:spPr>
          <a:xfrm>
            <a:off x="5853600" y="3445200"/>
            <a:ext cx="4860000" cy="2183439"/>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8ECF"/>
                </a:solidFill>
              </a:rPr>
              <a:t>Required technology elements</a:t>
            </a:r>
          </a:p>
          <a:p>
            <a:pPr marL="171450" lvl="2" indent="-171450" defTabSz="914400" fontAlgn="base">
              <a:lnSpc>
                <a:spcPct val="100000"/>
              </a:lnSpc>
              <a:spcAft>
                <a:spcPts val="0"/>
              </a:spcAft>
              <a:buClr>
                <a:schemeClr val="tx1"/>
              </a:buClr>
              <a:buSzPct val="120000"/>
              <a:buFont typeface="Wingdings" panose="05000000000000000000" pitchFamily="2" charset="2"/>
              <a:buChar char="§"/>
              <a:defRPr/>
            </a:pPr>
            <a:r>
              <a:rPr lang="en-US" sz="1200" dirty="0">
                <a:solidFill>
                  <a:srgbClr val="000000"/>
                </a:solidFill>
              </a:rPr>
              <a:t>Diverse sensor solutions available:</a:t>
            </a:r>
          </a:p>
          <a:p>
            <a:pPr marL="373035" lvl="3" indent="-171450" defTabSz="914400">
              <a:lnSpc>
                <a:spcPct val="100000"/>
              </a:lnSpc>
              <a:spcAft>
                <a:spcPts val="0"/>
              </a:spcAft>
              <a:buClr>
                <a:schemeClr val="tx1"/>
              </a:buClr>
              <a:buSzPct val="120000"/>
              <a:buFont typeface="Wingdings" panose="05000000000000000000" pitchFamily="2" charset="2"/>
              <a:buChar char="§"/>
              <a:defRPr/>
            </a:pPr>
            <a:r>
              <a:rPr lang="en-US" sz="1100" dirty="0">
                <a:solidFill>
                  <a:srgbClr val="000000"/>
                </a:solidFill>
              </a:rPr>
              <a:t>(1) Standard &amp; recommended: Front Radar and Front Video</a:t>
            </a:r>
          </a:p>
          <a:p>
            <a:pPr marL="373035" lvl="3" indent="-171450" defTabSz="914400">
              <a:lnSpc>
                <a:spcPct val="100000"/>
              </a:lnSpc>
              <a:spcAft>
                <a:spcPts val="0"/>
              </a:spcAft>
              <a:buClr>
                <a:schemeClr val="tx1"/>
              </a:buClr>
              <a:buSzPct val="120000"/>
              <a:buFont typeface="Wingdings" panose="05000000000000000000" pitchFamily="2" charset="2"/>
              <a:buChar char="§"/>
              <a:defRPr/>
            </a:pPr>
            <a:r>
              <a:rPr lang="en-US" sz="1100" dirty="0">
                <a:solidFill>
                  <a:srgbClr val="000000"/>
                </a:solidFill>
              </a:rPr>
              <a:t>(2) Front video only (with performance limitations)</a:t>
            </a:r>
          </a:p>
          <a:p>
            <a:pPr marL="373035" lvl="3" indent="-171450" defTabSz="914400">
              <a:lnSpc>
                <a:spcPct val="100000"/>
              </a:lnSpc>
              <a:spcAft>
                <a:spcPts val="0"/>
              </a:spcAft>
              <a:buClr>
                <a:schemeClr val="tx1"/>
              </a:buClr>
              <a:buSzPct val="120000"/>
              <a:buFont typeface="Wingdings" panose="05000000000000000000" pitchFamily="2" charset="2"/>
              <a:buChar char="§"/>
              <a:defRPr/>
            </a:pPr>
            <a:r>
              <a:rPr lang="en-US" sz="1100" dirty="0">
                <a:solidFill>
                  <a:srgbClr val="000000"/>
                </a:solidFill>
              </a:rPr>
              <a:t>(3) Front Radar only (with performance limitations)</a:t>
            </a:r>
          </a:p>
          <a:p>
            <a:pPr marL="201585" lvl="3" indent="0" defTabSz="914400">
              <a:lnSpc>
                <a:spcPct val="100000"/>
              </a:lnSpc>
              <a:spcAft>
                <a:spcPts val="0"/>
              </a:spcAft>
              <a:buClr>
                <a:schemeClr val="tx1"/>
              </a:buClr>
              <a:buSzPct val="120000"/>
              <a:buNone/>
              <a:defRPr/>
            </a:pPr>
            <a:endParaRPr lang="en-US" sz="1100" dirty="0">
              <a:solidFill>
                <a:srgbClr val="000000"/>
              </a:solidFill>
            </a:endParaRPr>
          </a:p>
        </p:txBody>
      </p:sp>
      <p:pic>
        <p:nvPicPr>
          <p:cNvPr id="39" name="Picture 28">
            <a:extLst>
              <a:ext uri="{FF2B5EF4-FFF2-40B4-BE49-F238E27FC236}">
                <a16:creationId xmlns:a16="http://schemas.microsoft.com/office/drawing/2014/main" id="{C2CFC896-5887-4346-BBFE-681C953034BC}"/>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42" name="Picture 6">
            <a:extLst>
              <a:ext uri="{FF2B5EF4-FFF2-40B4-BE49-F238E27FC236}">
                <a16:creationId xmlns:a16="http://schemas.microsoft.com/office/drawing/2014/main" id="{AE008B8D-F752-48CB-9BEC-2E868A7F35D7}"/>
              </a:ext>
            </a:extLst>
          </p:cNvPr>
          <p:cNvPicPr>
            <a:picLocks noChangeAspect="1"/>
          </p:cNvPicPr>
          <p:nvPr/>
        </p:nvPicPr>
        <p:blipFill>
          <a:blip r:embed="rId18"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05903" y="1295999"/>
            <a:ext cx="665063" cy="665062"/>
          </a:xfrm>
          <a:prstGeom prst="rect">
            <a:avLst/>
          </a:prstGeom>
        </p:spPr>
      </p:pic>
    </p:spTree>
    <p:extLst>
      <p:ext uri="{BB962C8B-B14F-4D97-AF65-F5344CB8AC3E}">
        <p14:creationId xmlns:p14="http://schemas.microsoft.com/office/powerpoint/2010/main" val="16021783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3052045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5" name="think-cell Folie" r:id="rId7" imgW="347" imgH="348" progId="TCLayout.ActiveDocument.1">
                  <p:embed/>
                </p:oleObj>
              </mc:Choice>
              <mc:Fallback>
                <p:oleObj name="think-cell Folie" r:id="rId7" imgW="347" imgH="348" progId="TCLayout.ActiveDocument.1">
                  <p:embed/>
                  <p:pic>
                    <p:nvPicPr>
                      <p:cNvPr id="5" name="Objekt 4"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0" name="Rectangle 32">
            <a:extLst>
              <a:ext uri="{FF2B5EF4-FFF2-40B4-BE49-F238E27FC236}">
                <a16:creationId xmlns:a16="http://schemas.microsoft.com/office/drawing/2014/main" id="{081D9F0A-3849-49E8-B48F-BADEBC644324}"/>
              </a:ext>
            </a:extLst>
          </p:cNvPr>
          <p:cNvSpPr/>
          <p:nvPr/>
        </p:nvSpPr>
        <p:spPr>
          <a:xfrm>
            <a:off x="259199" y="1212870"/>
            <a:ext cx="5163699" cy="2076972"/>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Rechteck 3" hidden="1"/>
          <p:cNvSpPr/>
          <p:nvPr>
            <p:custDataLst>
              <p:tags r:id="rId3"/>
            </p:custDataLst>
          </p:nvPr>
        </p:nvSpPr>
        <p:spPr>
          <a:xfrm>
            <a:off x="0" y="0"/>
            <a:ext cx="158750" cy="158750"/>
          </a:xfrm>
          <a:prstGeom prst="rect">
            <a:avLst/>
          </a:prstGeom>
          <a:noFill/>
          <a:ln w="9525" cap="flat" cmpd="sng" algn="ctr">
            <a:solidFill>
              <a:srgbClr val="3F136C"/>
            </a:solidFill>
            <a:prstDash val="solid"/>
          </a:ln>
          <a:effectLst/>
        </p:spPr>
        <p:txBody>
          <a:bodyPr wrap="none" lIns="0" tIns="0" rIns="0" bIns="0" rtlCol="0" anchor="ctr"/>
          <a:lstStyle/>
          <a:p>
            <a:pPr algn="ctr" fontAlgn="auto">
              <a:spcBef>
                <a:spcPts val="0"/>
              </a:spcBef>
              <a:spcAft>
                <a:spcPts val="0"/>
              </a:spcAft>
            </a:pPr>
            <a:endParaRPr kumimoji="0" lang="en-US" sz="2800" u="none" strike="noStrike" kern="0" cap="none" spc="0" normalizeH="0" noProof="0" dirty="0">
              <a:ln>
                <a:noFill/>
              </a:ln>
              <a:solidFill>
                <a:srgbClr val="000000"/>
              </a:solidFill>
              <a:effectLst/>
              <a:uLnTx/>
              <a:uFillTx/>
              <a:latin typeface="Bosch Office Sans" pitchFamily="2" charset="0"/>
              <a:ea typeface="+mj-ea"/>
              <a:cs typeface="+mj-cs"/>
              <a:sym typeface="Bosch Office Sans" pitchFamily="2" charset="0"/>
            </a:endParaRPr>
          </a:p>
        </p:txBody>
      </p:sp>
      <p:sp>
        <p:nvSpPr>
          <p:cNvPr id="8" name="Slide Number Placeholder 7"/>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11" name="Text Placeholder 7"/>
          <p:cNvSpPr txBox="1">
            <a:spLocks/>
          </p:cNvSpPr>
          <p:nvPr/>
        </p:nvSpPr>
        <p:spPr>
          <a:xfrm>
            <a:off x="259200" y="25920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dirty="0"/>
              <a:t>Feature description</a:t>
            </a:r>
          </a:p>
        </p:txBody>
      </p:sp>
      <p:sp>
        <p:nvSpPr>
          <p:cNvPr id="12" name="Title 2"/>
          <p:cNvSpPr>
            <a:spLocks noGrp="1"/>
          </p:cNvSpPr>
          <p:nvPr>
            <p:ph type="title"/>
          </p:nvPr>
        </p:nvSpPr>
        <p:spPr>
          <a:xfrm>
            <a:off x="259200" y="648000"/>
            <a:ext cx="8776312" cy="388800"/>
          </a:xfrm>
        </p:spPr>
        <p:txBody>
          <a:bodyPr vert="horz"/>
          <a:lstStyle/>
          <a:p>
            <a:r>
              <a:rPr lang="en-US" dirty="0">
                <a:solidFill>
                  <a:srgbClr val="0070C0"/>
                </a:solidFill>
              </a:rPr>
              <a:t>Adaptive cruise control stop &amp; go	</a:t>
            </a:r>
            <a:r>
              <a:rPr lang="en-US" dirty="0">
                <a:solidFill>
                  <a:srgbClr val="00B0F0"/>
                </a:solidFill>
              </a:rPr>
              <a:t>		</a:t>
            </a:r>
            <a:endParaRPr lang="en-US" dirty="0"/>
          </a:p>
        </p:txBody>
      </p:sp>
      <p:pic>
        <p:nvPicPr>
          <p:cNvPr id="18" name="Picture 28"/>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853600" y="1249622"/>
            <a:ext cx="432000" cy="432000"/>
          </a:xfrm>
          <a:prstGeom prst="rect">
            <a:avLst/>
          </a:prstGeom>
        </p:spPr>
      </p:pic>
      <p:pic>
        <p:nvPicPr>
          <p:cNvPr id="21" name="Picture 29"/>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266700" y="3289842"/>
            <a:ext cx="432000" cy="432000"/>
          </a:xfrm>
          <a:prstGeom prst="rect">
            <a:avLst/>
          </a:prstGeom>
        </p:spPr>
      </p:pic>
      <p:sp>
        <p:nvSpPr>
          <p:cNvPr id="19" name="Textfeld 18">
            <a:extLst>
              <a:ext uri="{FF2B5EF4-FFF2-40B4-BE49-F238E27FC236}">
                <a16:creationId xmlns:a16="http://schemas.microsoft.com/office/drawing/2014/main" id="{8CD77F58-D507-405C-80BD-77D111DF93AC}"/>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PRID0007</a:t>
            </a:r>
          </a:p>
        </p:txBody>
      </p:sp>
      <p:sp>
        <p:nvSpPr>
          <p:cNvPr id="30" name="Content Placeholder 4">
            <a:extLst>
              <a:ext uri="{FF2B5EF4-FFF2-40B4-BE49-F238E27FC236}">
                <a16:creationId xmlns:a16="http://schemas.microsoft.com/office/drawing/2014/main" id="{1A1E9D60-E4A3-4104-A05A-EB0A9EFB1521}"/>
              </a:ext>
            </a:extLst>
          </p:cNvPr>
          <p:cNvSpPr txBox="1">
            <a:spLocks/>
          </p:cNvSpPr>
          <p:nvPr/>
        </p:nvSpPr>
        <p:spPr>
          <a:xfrm>
            <a:off x="176947" y="3331537"/>
            <a:ext cx="4860000"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fontAlgn="auto">
              <a:lnSpc>
                <a:spcPct val="100000"/>
              </a:lnSpc>
              <a:spcAft>
                <a:spcPts val="1200"/>
              </a:spcAft>
            </a:pPr>
            <a:r>
              <a:rPr lang="en-US" sz="1200" dirty="0"/>
              <a:t>The Adaptive cruise control stop &amp; go extends the standard ACC base with an automatic adjustment of the speed and distance to the preceding vehicle in stop &amp; go traffic situations.</a:t>
            </a:r>
            <a:endParaRPr lang="en-US" sz="1200" dirty="0">
              <a:solidFill>
                <a:srgbClr val="000000"/>
              </a:solidFill>
              <a:latin typeface="Bosch Office Sans" pitchFamily="34" charset="0"/>
            </a:endParaRP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Speed range: 0 kph – 250 kph (max. speed depending on sensor set)</a:t>
            </a: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Automatic resume within 3s after ego vehicle stand still</a:t>
            </a: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Starts the engine when direct preceding vehicle is driving off</a:t>
            </a: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Optional sub feature: Braking on standing objects available</a:t>
            </a:r>
          </a:p>
          <a:p>
            <a:pPr marL="538163" lvl="2" indent="-271463" fontAlgn="auto">
              <a:lnSpc>
                <a:spcPct val="100000"/>
              </a:lnSpc>
              <a:spcAft>
                <a:spcPts val="0"/>
              </a:spcAft>
              <a:buClr>
                <a:schemeClr val="tx1"/>
              </a:buClr>
              <a:buSzPct val="120000"/>
              <a:buFont typeface="Arial" charset="0"/>
              <a:buChar char="–"/>
            </a:pPr>
            <a:endParaRPr lang="en-US" sz="1200" dirty="0"/>
          </a:p>
        </p:txBody>
      </p:sp>
      <p:sp>
        <p:nvSpPr>
          <p:cNvPr id="33" name="Content Placeholder 5">
            <a:extLst>
              <a:ext uri="{FF2B5EF4-FFF2-40B4-BE49-F238E27FC236}">
                <a16:creationId xmlns:a16="http://schemas.microsoft.com/office/drawing/2014/main" id="{9B56AAF9-B1BE-42E8-A85F-31F79A768C9F}"/>
              </a:ext>
            </a:extLst>
          </p:cNvPr>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Increase in driving comfort: relieve from adjusting speed and safety distance to current traffic situation even in stop &amp; go situations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feature can be used within the complete speed range</a:t>
            </a:r>
            <a:endParaRPr lang="en-US" sz="1200" dirty="0">
              <a:solidFill>
                <a:srgbClr val="000000"/>
              </a:solidFill>
            </a:endParaRPr>
          </a:p>
          <a:p>
            <a:pPr marL="171450" indent="-171450" defTabSz="914400" fontAlgn="base">
              <a:lnSpc>
                <a:spcPts val="1600"/>
              </a:lnSpc>
              <a:spcBef>
                <a:spcPts val="0"/>
              </a:spcBef>
              <a:spcAft>
                <a:spcPct val="0"/>
              </a:spcAft>
              <a:buFont typeface="Wingdings" panose="05000000000000000000" pitchFamily="2" charset="2"/>
              <a:buChar char="§"/>
              <a:defRPr/>
            </a:pPr>
            <a:r>
              <a:rPr lang="en-US" sz="1200" dirty="0">
                <a:solidFill>
                  <a:srgbClr val="000000"/>
                </a:solidFill>
              </a:rPr>
              <a:t>For OEMs: different scalable technology solutions available</a:t>
            </a:r>
          </a:p>
          <a:p>
            <a:pPr marL="0" indent="0" fontAlgn="auto">
              <a:lnSpc>
                <a:spcPct val="100000"/>
              </a:lnSpc>
              <a:spcAft>
                <a:spcPts val="0"/>
              </a:spcAft>
              <a:buFont typeface="Wingdings 3" panose="05040102010807070707" pitchFamily="18" charset="2"/>
              <a:buNone/>
            </a:pPr>
            <a:endParaRPr lang="en-US" sz="1200" dirty="0"/>
          </a:p>
        </p:txBody>
      </p:sp>
      <p:sp>
        <p:nvSpPr>
          <p:cNvPr id="38" name="Content Placeholder 6">
            <a:extLst>
              <a:ext uri="{FF2B5EF4-FFF2-40B4-BE49-F238E27FC236}">
                <a16:creationId xmlns:a16="http://schemas.microsoft.com/office/drawing/2014/main" id="{4DA60D82-129E-40F1-9997-23E450DCDB54}"/>
              </a:ext>
            </a:extLst>
          </p:cNvPr>
          <p:cNvSpPr txBox="1">
            <a:spLocks/>
          </p:cNvSpPr>
          <p:nvPr/>
        </p:nvSpPr>
        <p:spPr>
          <a:xfrm>
            <a:off x="5853600" y="3445201"/>
            <a:ext cx="4860000" cy="2077412"/>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8ECF"/>
                </a:solidFill>
              </a:rPr>
              <a:t>Required technology elements</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solidFill>
                  <a:srgbClr val="000000"/>
                </a:solidFill>
              </a:rPr>
              <a:t>Diverse sensor solutions available:</a:t>
            </a:r>
          </a:p>
          <a:p>
            <a:pPr marL="373035" lvl="3" indent="-171450" defTabSz="914400">
              <a:lnSpc>
                <a:spcPct val="100000"/>
              </a:lnSpc>
              <a:spcAft>
                <a:spcPts val="0"/>
              </a:spcAft>
              <a:buClr>
                <a:schemeClr val="tx1"/>
              </a:buClr>
              <a:buSzPct val="120000"/>
              <a:buFont typeface="Wingdings" panose="05000000000000000000" pitchFamily="2" charset="2"/>
              <a:buChar char="§"/>
              <a:defRPr/>
            </a:pPr>
            <a:r>
              <a:rPr lang="en-US" sz="1100" dirty="0">
                <a:solidFill>
                  <a:srgbClr val="000000"/>
                </a:solidFill>
              </a:rPr>
              <a:t>(1) Standard &amp; recommended: Front Radar and Front Video</a:t>
            </a:r>
          </a:p>
          <a:p>
            <a:pPr marL="373035" lvl="3" indent="-171450" defTabSz="914400">
              <a:lnSpc>
                <a:spcPct val="100000"/>
              </a:lnSpc>
              <a:spcAft>
                <a:spcPts val="0"/>
              </a:spcAft>
              <a:buClr>
                <a:schemeClr val="tx1"/>
              </a:buClr>
              <a:buSzPct val="120000"/>
              <a:buFont typeface="Wingdings" panose="05000000000000000000" pitchFamily="2" charset="2"/>
              <a:buChar char="§"/>
              <a:defRPr/>
            </a:pPr>
            <a:r>
              <a:rPr lang="en-US" sz="1100" dirty="0">
                <a:solidFill>
                  <a:srgbClr val="000000"/>
                </a:solidFill>
              </a:rPr>
              <a:t>(2) Front video only (with performance limitations)</a:t>
            </a:r>
          </a:p>
          <a:p>
            <a:pPr marL="373035" lvl="3" indent="-171450" defTabSz="914400">
              <a:lnSpc>
                <a:spcPct val="100000"/>
              </a:lnSpc>
              <a:spcAft>
                <a:spcPts val="0"/>
              </a:spcAft>
              <a:buClr>
                <a:schemeClr val="tx1"/>
              </a:buClr>
              <a:buSzPct val="120000"/>
              <a:buFont typeface="Wingdings" panose="05000000000000000000" pitchFamily="2" charset="2"/>
              <a:buChar char="§"/>
              <a:defRPr/>
            </a:pPr>
            <a:r>
              <a:rPr lang="en-US" sz="1100" dirty="0">
                <a:solidFill>
                  <a:srgbClr val="000000"/>
                </a:solidFill>
              </a:rPr>
              <a:t>(3) Front Radar only (with performance limitations)</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solidFill>
                  <a:srgbClr val="000000"/>
                </a:solidFill>
              </a:rPr>
              <a:t>Automatic transmission</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solidFill>
                  <a:srgbClr val="000000"/>
                </a:solidFill>
              </a:rPr>
              <a:t>Support of standstill management based on braking system (e.g. Automatic parking brake)</a:t>
            </a:r>
          </a:p>
          <a:p>
            <a:pPr marL="201585" lvl="3" indent="0" defTabSz="914400">
              <a:lnSpc>
                <a:spcPct val="100000"/>
              </a:lnSpc>
              <a:spcAft>
                <a:spcPts val="0"/>
              </a:spcAft>
              <a:buClr>
                <a:schemeClr val="tx1"/>
              </a:buClr>
              <a:buSzPct val="120000"/>
              <a:buNone/>
              <a:defRPr/>
            </a:pPr>
            <a:endParaRPr lang="en-US" sz="1100" dirty="0">
              <a:solidFill>
                <a:srgbClr val="000000"/>
              </a:solidFill>
            </a:endParaRPr>
          </a:p>
        </p:txBody>
      </p:sp>
      <p:pic>
        <p:nvPicPr>
          <p:cNvPr id="39" name="Picture 28">
            <a:extLst>
              <a:ext uri="{FF2B5EF4-FFF2-40B4-BE49-F238E27FC236}">
                <a16:creationId xmlns:a16="http://schemas.microsoft.com/office/drawing/2014/main" id="{C2CFC896-5887-4346-BBFE-681C953034B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42" name="Picture 6">
            <a:extLst>
              <a:ext uri="{FF2B5EF4-FFF2-40B4-BE49-F238E27FC236}">
                <a16:creationId xmlns:a16="http://schemas.microsoft.com/office/drawing/2014/main" id="{AE008B8D-F752-48CB-9BEC-2E868A7F35D7}"/>
              </a:ext>
            </a:extLst>
          </p:cNvPr>
          <p:cNvPicPr>
            <a:picLocks noChangeAspect="1"/>
          </p:cNvPicPr>
          <p:nvPr/>
        </p:nvPicPr>
        <p:blipFill>
          <a:blip r:embed="rId12"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43602" y="1271314"/>
            <a:ext cx="665063" cy="665062"/>
          </a:xfrm>
          <a:prstGeom prst="rect">
            <a:avLst/>
          </a:prstGeom>
        </p:spPr>
      </p:pic>
      <p:pic>
        <p:nvPicPr>
          <p:cNvPr id="23" name="Picture 27">
            <a:extLst>
              <a:ext uri="{FF2B5EF4-FFF2-40B4-BE49-F238E27FC236}">
                <a16:creationId xmlns:a16="http://schemas.microsoft.com/office/drawing/2014/main" id="{1C01AC98-D82A-445E-B48E-E730E5397F28}"/>
              </a:ext>
            </a:extLst>
          </p:cNvPr>
          <p:cNvPicPr>
            <a:picLocks noChangeAspect="1"/>
          </p:cNvPicPr>
          <p:nvPr>
            <p:custDataLst>
              <p:tags r:id="rId4"/>
            </p:custDataLst>
          </p:nvPr>
        </p:nvPicPr>
        <p:blipFill rotWithShape="1">
          <a:blip r:embed="rId13" cstate="print">
            <a:extLst>
              <a:ext uri="{BEBA8EAE-BF5A-486C-A8C5-ECC9F3942E4B}">
                <a14:imgProps xmlns:a14="http://schemas.microsoft.com/office/drawing/2010/main">
                  <a14:imgLayer r:embed="rId14">
                    <a14:imgEffect>
                      <a14:backgroundRemoval t="9871" b="97735" l="2589" r="45469">
                        <a14:foregroundMark x1="7605" y1="13107" x2="7605" y2="13107"/>
                        <a14:foregroundMark x1="16019" y1="13430" x2="16019" y2="13430"/>
                        <a14:foregroundMark x1="23948" y1="14239" x2="23948" y2="14239"/>
                        <a14:foregroundMark x1="35275" y1="13430" x2="35275" y2="13430"/>
                        <a14:foregroundMark x1="11812" y1="88997" x2="11812" y2="88997"/>
                        <a14:foregroundMark x1="11003" y1="81392" x2="11003" y2="81392"/>
                        <a14:foregroundMark x1="2589" y1="11003" x2="37540" y2="12298"/>
                        <a14:foregroundMark x1="8576" y1="63916" x2="12136" y2="87217"/>
                        <a14:foregroundMark x1="12136" y1="87217" x2="35599" y2="91586"/>
                        <a14:foregroundMark x1="35599" y1="91586" x2="41100" y2="69417"/>
                        <a14:foregroundMark x1="13754" y1="27994" x2="38026" y2="26537"/>
                        <a14:foregroundMark x1="38026" y1="26537" x2="15049" y2="22168"/>
                        <a14:foregroundMark x1="36570" y1="11327" x2="45307" y2="33819"/>
                        <a14:foregroundMark x1="45307" y1="33819" x2="43851" y2="91100"/>
                        <a14:foregroundMark x1="3236" y1="21845" x2="4045" y2="94498"/>
                        <a14:foregroundMark x1="28139" y1="97896" x2="29288" y2="98058"/>
                        <a14:foregroundMark x1="26998" y1="97735" x2="28139" y2="97896"/>
                        <a14:foregroundMark x1="4045" y1="94498" x2="24016" y2="97314"/>
                        <a14:foregroundMark x1="44554" y1="97581" x2="44822" y2="97573"/>
                        <a14:foregroundMark x1="29288" y1="98058" x2="29576" y2="98049"/>
                        <a14:foregroundMark x1="2589" y1="91586" x2="2589" y2="91586"/>
                        <a14:foregroundMark x1="3074" y1="95793" x2="3074" y2="95793"/>
                        <a14:foregroundMark x1="45307" y1="24757" x2="45307" y2="24757"/>
                        <a14:foregroundMark x1="45469" y1="19903" x2="45469" y2="19903"/>
                        <a14:foregroundMark x1="27346" y1="95631" x2="27346" y2="95631"/>
                        <a14:foregroundMark x1="24919" y1="79126" x2="24919" y2="79126"/>
                        <a14:foregroundMark x1="23301" y1="78964" x2="23301" y2="78964"/>
                        <a14:foregroundMark x1="23301" y1="78964" x2="23301" y2="78964"/>
                        <a14:foregroundMark x1="24757" y1="85437" x2="27832" y2="88673"/>
                        <a14:backgroundMark x1="35761" y1="98544" x2="35761" y2="98544"/>
                        <a14:backgroundMark x1="34790" y1="98382" x2="34790" y2="98382"/>
                        <a14:backgroundMark x1="31715" y1="98867" x2="31715" y2="98867"/>
                        <a14:backgroundMark x1="30097" y1="98867" x2="30097" y2="98867"/>
                        <a14:backgroundMark x1="39320" y1="98544" x2="39320" y2="98544"/>
                        <a14:backgroundMark x1="41748" y1="98382" x2="41748" y2="98382"/>
                        <a14:backgroundMark x1="31392" y1="97735" x2="31392" y2="97735"/>
                        <a14:backgroundMark x1="33172" y1="97735" x2="33172" y2="97735"/>
                        <a14:backgroundMark x1="30097" y1="98058" x2="30097" y2="98058"/>
                        <a14:backgroundMark x1="35275" y1="98058" x2="35275" y2="98058"/>
                        <a14:backgroundMark x1="32362" y1="98220" x2="32362" y2="98220"/>
                        <a14:backgroundMark x1="32524" y1="97896" x2="32524" y2="97896"/>
                        <a14:backgroundMark x1="28964" y1="98058" x2="28964" y2="98058"/>
                        <a14:backgroundMark x1="29612" y1="97735" x2="29612" y2="97735"/>
                        <a14:backgroundMark x1="30583" y1="97735" x2="30583" y2="97735"/>
                        <a14:backgroundMark x1="31230" y1="97896" x2="31230" y2="97896"/>
                        <a14:backgroundMark x1="32039" y1="97896" x2="44660" y2="97411"/>
                        <a14:backgroundMark x1="22977" y1="98706" x2="25728" y2="99353"/>
                        <a14:backgroundMark x1="44660" y1="97735" x2="44660" y2="97735"/>
                        <a14:backgroundMark x1="29450" y1="98220" x2="32362" y2="98867"/>
                      </a14:backgroundRemoval>
                    </a14:imgEffect>
                  </a14:imgLayer>
                </a14:imgProps>
              </a:ext>
              <a:ext uri="{28A0092B-C50C-407E-A947-70E740481C1C}">
                <a14:useLocalDpi xmlns:a14="http://schemas.microsoft.com/office/drawing/2010/main" val="0"/>
              </a:ext>
            </a:extLst>
          </a:blip>
          <a:srcRect r="49808"/>
          <a:stretch/>
        </p:blipFill>
        <p:spPr>
          <a:xfrm>
            <a:off x="1425600" y="1212870"/>
            <a:ext cx="1018002" cy="2028215"/>
          </a:xfrm>
          <a:prstGeom prst="rect">
            <a:avLst/>
          </a:prstGeom>
        </p:spPr>
      </p:pic>
      <p:pic>
        <p:nvPicPr>
          <p:cNvPr id="24" name="Picture 27">
            <a:extLst>
              <a:ext uri="{FF2B5EF4-FFF2-40B4-BE49-F238E27FC236}">
                <a16:creationId xmlns:a16="http://schemas.microsoft.com/office/drawing/2014/main" id="{27029FC3-C69C-4CCA-9896-34DC65A14624}"/>
              </a:ext>
            </a:extLst>
          </p:cNvPr>
          <p:cNvPicPr>
            <a:picLocks noChangeAspect="1"/>
          </p:cNvPicPr>
          <p:nvPr>
            <p:custDataLst>
              <p:tags r:id="rId5"/>
            </p:custDataLst>
          </p:nvPr>
        </p:nvPicPr>
        <p:blipFill rotWithShape="1">
          <a:blip r:embed="rId15" cstate="print">
            <a:extLst>
              <a:ext uri="{BEBA8EAE-BF5A-486C-A8C5-ECC9F3942E4B}">
                <a14:imgProps xmlns:a14="http://schemas.microsoft.com/office/drawing/2010/main">
                  <a14:imgLayer r:embed="rId14">
                    <a14:imgEffect>
                      <a14:backgroundRemoval t="5502" b="97735" l="52913" r="95631">
                        <a14:foregroundMark x1="53722" y1="12136" x2="78317" y2="12783"/>
                        <a14:foregroundMark x1="78317" y1="12783" x2="94984" y2="30583"/>
                        <a14:foregroundMark x1="94984" y1="30583" x2="93042" y2="81553"/>
                        <a14:foregroundMark x1="93042" y1="81553" x2="72977" y2="95469"/>
                        <a14:foregroundMark x1="72977" y1="95469" x2="54045" y2="81392"/>
                        <a14:foregroundMark x1="54045" y1="81392" x2="54045" y2="11650"/>
                        <a14:foregroundMark x1="81230" y1="12460" x2="93851" y2="27670"/>
                        <a14:foregroundMark x1="53560" y1="83819" x2="74595" y2="94822"/>
                        <a14:foregroundMark x1="74595" y1="94822" x2="94822" y2="84142"/>
                        <a14:foregroundMark x1="53236" y1="86570" x2="53236" y2="86570"/>
                        <a14:foregroundMark x1="53236" y1="89806" x2="53236" y2="89806"/>
                        <a14:foregroundMark x1="53560" y1="95631" x2="53560" y2="95631"/>
                        <a14:foregroundMark x1="53236" y1="93204" x2="53236" y2="93204"/>
                        <a14:foregroundMark x1="81715" y1="96117" x2="81715" y2="96117"/>
                        <a14:foregroundMark x1="72977" y1="5663" x2="72977" y2="5663"/>
                        <a14:foregroundMark x1="95631" y1="13269" x2="95631" y2="13269"/>
                        <a14:foregroundMark x1="95631" y1="16505" x2="95631" y2="16505"/>
                        <a14:foregroundMark x1="94984" y1="43689" x2="94984" y2="43689"/>
                        <a14:foregroundMark x1="95631" y1="68123" x2="95631" y2="68123"/>
                        <a14:foregroundMark x1="95469" y1="62136" x2="95469" y2="62136"/>
                        <a14:foregroundMark x1="95469" y1="85599" x2="95469" y2="85599"/>
                        <a14:foregroundMark x1="95146" y1="95469" x2="95146" y2="95469"/>
                        <a14:foregroundMark x1="95146" y1="97249" x2="95146" y2="97249"/>
                        <a14:backgroundMark x1="65372" y1="97896" x2="65372" y2="97896"/>
                        <a14:backgroundMark x1="65210" y1="97896" x2="65210" y2="97896"/>
                        <a14:backgroundMark x1="65210" y1="97896" x2="65210" y2="97896"/>
                        <a14:backgroundMark x1="65696" y1="97896" x2="65696" y2="97896"/>
                        <a14:backgroundMark x1="65210" y1="98867" x2="65210" y2="98867"/>
                        <a14:backgroundMark x1="64563" y1="97896" x2="65858" y2="98382"/>
                      </a14:backgroundRemoval>
                    </a14:imgEffect>
                  </a14:imgLayer>
                </a14:imgProps>
              </a:ext>
              <a:ext uri="{28A0092B-C50C-407E-A947-70E740481C1C}">
                <a14:useLocalDpi xmlns:a14="http://schemas.microsoft.com/office/drawing/2010/main" val="0"/>
              </a:ext>
            </a:extLst>
          </a:blip>
          <a:srcRect l="49808"/>
          <a:stretch/>
        </p:blipFill>
        <p:spPr>
          <a:xfrm>
            <a:off x="3150796" y="1226892"/>
            <a:ext cx="1018001" cy="2028215"/>
          </a:xfrm>
          <a:prstGeom prst="rect">
            <a:avLst/>
          </a:prstGeom>
        </p:spPr>
      </p:pic>
    </p:spTree>
    <p:extLst>
      <p:ext uri="{BB962C8B-B14F-4D97-AF65-F5344CB8AC3E}">
        <p14:creationId xmlns:p14="http://schemas.microsoft.com/office/powerpoint/2010/main" val="1259729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2661341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1" name="think-cell Folie" r:id="rId5" imgW="347" imgH="348" progId="TCLayout.ActiveDocument.1">
                  <p:embed/>
                </p:oleObj>
              </mc:Choice>
              <mc:Fallback>
                <p:oleObj name="think-cell Folie" r:id="rId5" imgW="347" imgH="348" progId="TCLayout.ActiveDocument.1">
                  <p:embed/>
                  <p:pic>
                    <p:nvPicPr>
                      <p:cNvPr id="5" name="Objek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2" name="Rectangle 32">
            <a:extLst>
              <a:ext uri="{FF2B5EF4-FFF2-40B4-BE49-F238E27FC236}">
                <a16:creationId xmlns:a16="http://schemas.microsoft.com/office/drawing/2014/main" id="{CFD64B83-9A15-4B84-B8DA-112D6D834907}"/>
              </a:ext>
            </a:extLst>
          </p:cNvPr>
          <p:cNvSpPr/>
          <p:nvPr/>
        </p:nvSpPr>
        <p:spPr>
          <a:xfrm>
            <a:off x="259199" y="1167487"/>
            <a:ext cx="5163699" cy="191781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Rechteck 3" hidden="1"/>
          <p:cNvSpPr/>
          <p:nvPr>
            <p:custDataLst>
              <p:tags r:id="rId3"/>
            </p:custDataLst>
          </p:nvPr>
        </p:nvSpPr>
        <p:spPr>
          <a:xfrm>
            <a:off x="0" y="0"/>
            <a:ext cx="158750" cy="158750"/>
          </a:xfrm>
          <a:prstGeom prst="rect">
            <a:avLst/>
          </a:prstGeom>
          <a:noFill/>
          <a:ln w="9525" cap="flat" cmpd="sng" algn="ctr">
            <a:solidFill>
              <a:srgbClr val="3F136C"/>
            </a:solidFill>
            <a:prstDash val="solid"/>
          </a:ln>
          <a:effectLst/>
        </p:spPr>
        <p:txBody>
          <a:bodyPr wrap="none" lIns="0" tIns="0" rIns="0" bIns="0" rtlCol="0" anchor="ctr"/>
          <a:lstStyle/>
          <a:p>
            <a:pPr algn="ctr" fontAlgn="auto">
              <a:spcBef>
                <a:spcPts val="0"/>
              </a:spcBef>
              <a:spcAft>
                <a:spcPts val="0"/>
              </a:spcAft>
            </a:pPr>
            <a:endParaRPr kumimoji="0" lang="en-US" sz="2800" u="none" strike="noStrike" kern="0" cap="none" spc="0" normalizeH="0" noProof="0" dirty="0">
              <a:ln>
                <a:noFill/>
              </a:ln>
              <a:solidFill>
                <a:srgbClr val="000000"/>
              </a:solidFill>
              <a:effectLst/>
              <a:uLnTx/>
              <a:uFillTx/>
              <a:latin typeface="Bosch Office Sans" pitchFamily="2" charset="0"/>
              <a:ea typeface="+mj-ea"/>
              <a:cs typeface="+mj-cs"/>
              <a:sym typeface="Bosch Office Sans" pitchFamily="2" charset="0"/>
            </a:endParaRPr>
          </a:p>
        </p:txBody>
      </p:sp>
      <p:sp>
        <p:nvSpPr>
          <p:cNvPr id="8" name="Slide Number Placeholder 7"/>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11" name="Text Placeholder 7"/>
          <p:cNvSpPr txBox="1">
            <a:spLocks/>
          </p:cNvSpPr>
          <p:nvPr/>
        </p:nvSpPr>
        <p:spPr>
          <a:xfrm>
            <a:off x="259200" y="259200"/>
            <a:ext cx="10450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3" panose="05040102010807070707" pitchFamily="18"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Wingdings 3" panose="050401020108070707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Bosch Office Sans" pitchFamily="2" charset="0"/>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dirty="0"/>
              <a:t>Feature description</a:t>
            </a:r>
          </a:p>
        </p:txBody>
      </p:sp>
      <p:sp>
        <p:nvSpPr>
          <p:cNvPr id="12" name="Title 2"/>
          <p:cNvSpPr>
            <a:spLocks noGrp="1"/>
          </p:cNvSpPr>
          <p:nvPr>
            <p:ph type="title"/>
          </p:nvPr>
        </p:nvSpPr>
        <p:spPr>
          <a:xfrm>
            <a:off x="259200" y="648000"/>
            <a:ext cx="8776312" cy="388800"/>
          </a:xfrm>
        </p:spPr>
        <p:txBody>
          <a:bodyPr vert="horz"/>
          <a:lstStyle/>
          <a:p>
            <a:r>
              <a:rPr lang="en-US" dirty="0">
                <a:solidFill>
                  <a:srgbClr val="0070C0"/>
                </a:solidFill>
              </a:rPr>
              <a:t>Adaptive cruise control plus	</a:t>
            </a:r>
            <a:r>
              <a:rPr lang="en-US" dirty="0">
                <a:solidFill>
                  <a:srgbClr val="00B0F0"/>
                </a:solidFill>
              </a:rPr>
              <a:t>		</a:t>
            </a:r>
            <a:endParaRPr lang="en-US" dirty="0"/>
          </a:p>
        </p:txBody>
      </p:sp>
      <p:pic>
        <p:nvPicPr>
          <p:cNvPr id="18" name="Picture 2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853600" y="1141163"/>
            <a:ext cx="432000" cy="432000"/>
          </a:xfrm>
          <a:prstGeom prst="rect">
            <a:avLst/>
          </a:prstGeom>
        </p:spPr>
      </p:pic>
      <p:pic>
        <p:nvPicPr>
          <p:cNvPr id="21" name="Picture 2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66700" y="3108760"/>
            <a:ext cx="432000" cy="432000"/>
          </a:xfrm>
          <a:prstGeom prst="rect">
            <a:avLst/>
          </a:prstGeom>
        </p:spPr>
      </p:pic>
      <p:sp>
        <p:nvSpPr>
          <p:cNvPr id="19" name="Textfeld 18">
            <a:extLst>
              <a:ext uri="{FF2B5EF4-FFF2-40B4-BE49-F238E27FC236}">
                <a16:creationId xmlns:a16="http://schemas.microsoft.com/office/drawing/2014/main" id="{8CD77F58-D507-405C-80BD-77D111DF93AC}"/>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PRID0005</a:t>
            </a:r>
          </a:p>
        </p:txBody>
      </p:sp>
      <p:sp>
        <p:nvSpPr>
          <p:cNvPr id="30" name="Content Placeholder 4">
            <a:extLst>
              <a:ext uri="{FF2B5EF4-FFF2-40B4-BE49-F238E27FC236}">
                <a16:creationId xmlns:a16="http://schemas.microsoft.com/office/drawing/2014/main" id="{1A1E9D60-E4A3-4104-A05A-EB0A9EFB1521}"/>
              </a:ext>
            </a:extLst>
          </p:cNvPr>
          <p:cNvSpPr txBox="1">
            <a:spLocks/>
          </p:cNvSpPr>
          <p:nvPr/>
        </p:nvSpPr>
        <p:spPr>
          <a:xfrm>
            <a:off x="176946" y="3140930"/>
            <a:ext cx="5245953"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fontAlgn="auto">
              <a:lnSpc>
                <a:spcPct val="100000"/>
              </a:lnSpc>
              <a:spcAft>
                <a:spcPts val="1200"/>
              </a:spcAft>
            </a:pPr>
            <a:r>
              <a:rPr lang="en-US" sz="1200" dirty="0"/>
              <a:t>The Adaptive cruise control plus extends the ACC stop &amp; go with a predictive, automatic speed adjustment according to the actual speed limit and to characteristics of the road radius.</a:t>
            </a: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Implicit and explicit speed signs are recognized (with feature: Road sign information) </a:t>
            </a: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Predictive and comfortable speed adaptations before curves (optional value-add available for more complex use cases, like intersections)</a:t>
            </a:r>
          </a:p>
          <a:p>
            <a:pPr marL="428619"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Automatic or confirmed adaptation modes supported</a:t>
            </a:r>
            <a:endParaRPr lang="en-US" sz="1100" dirty="0"/>
          </a:p>
          <a:p>
            <a:pPr marL="538163" lvl="2" indent="-271463" fontAlgn="auto">
              <a:lnSpc>
                <a:spcPct val="100000"/>
              </a:lnSpc>
              <a:spcAft>
                <a:spcPts val="0"/>
              </a:spcAft>
              <a:buClr>
                <a:schemeClr val="tx1"/>
              </a:buClr>
              <a:buSzPct val="120000"/>
              <a:buFont typeface="Arial" charset="0"/>
              <a:buChar char="–"/>
            </a:pPr>
            <a:endParaRPr lang="en-US" sz="1200" dirty="0"/>
          </a:p>
        </p:txBody>
      </p:sp>
      <p:sp>
        <p:nvSpPr>
          <p:cNvPr id="33" name="Content Placeholder 5">
            <a:extLst>
              <a:ext uri="{FF2B5EF4-FFF2-40B4-BE49-F238E27FC236}">
                <a16:creationId xmlns:a16="http://schemas.microsoft.com/office/drawing/2014/main" id="{9B56AAF9-B1BE-42E8-A85F-31F79A768C9F}"/>
              </a:ext>
            </a:extLst>
          </p:cNvPr>
          <p:cNvSpPr txBox="1">
            <a:spLocks/>
          </p:cNvSpPr>
          <p:nvPr/>
        </p:nvSpPr>
        <p:spPr>
          <a:xfrm>
            <a:off x="5853600" y="1187540"/>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a:lnSpc>
                <a:spcPct val="100000"/>
              </a:lnSpc>
              <a:buFont typeface="Wingdings" panose="05000000000000000000" pitchFamily="2" charset="2"/>
              <a:buChar char="§"/>
            </a:pPr>
            <a:r>
              <a:rPr lang="en-US" sz="1200" dirty="0"/>
              <a:t>Increased comfort: less driver interaction required, more natural driving style</a:t>
            </a:r>
          </a:p>
          <a:p>
            <a:pPr>
              <a:lnSpc>
                <a:spcPct val="100000"/>
              </a:lnSpc>
              <a:buFont typeface="Wingdings" panose="05000000000000000000" pitchFamily="2" charset="2"/>
              <a:buChar char="§"/>
            </a:pPr>
            <a:r>
              <a:rPr lang="en-US" sz="1200" dirty="0"/>
              <a:t>Supports Euro NCAP: points for (1) automatic ACC set speed adaptation or (2) offer to the driver to change manually the set speed</a:t>
            </a:r>
          </a:p>
          <a:p>
            <a:pPr>
              <a:lnSpc>
                <a:spcPct val="100000"/>
              </a:lnSpc>
              <a:buFont typeface="Wingdings" panose="05000000000000000000" pitchFamily="2" charset="2"/>
              <a:buChar char="§"/>
            </a:pPr>
            <a:r>
              <a:rPr lang="en-US" sz="1200" dirty="0">
                <a:solidFill>
                  <a:srgbClr val="000000"/>
                </a:solidFill>
              </a:rPr>
              <a:t>Increase in safety: speed limits are always followed and over speeding in curves is avoided</a:t>
            </a:r>
          </a:p>
        </p:txBody>
      </p:sp>
      <p:sp>
        <p:nvSpPr>
          <p:cNvPr id="38" name="Content Placeholder 6">
            <a:extLst>
              <a:ext uri="{FF2B5EF4-FFF2-40B4-BE49-F238E27FC236}">
                <a16:creationId xmlns:a16="http://schemas.microsoft.com/office/drawing/2014/main" id="{4DA60D82-129E-40F1-9997-23E450DCDB54}"/>
              </a:ext>
            </a:extLst>
          </p:cNvPr>
          <p:cNvSpPr txBox="1">
            <a:spLocks/>
          </p:cNvSpPr>
          <p:nvPr/>
        </p:nvSpPr>
        <p:spPr>
          <a:xfrm>
            <a:off x="5853600" y="3445200"/>
            <a:ext cx="4860000" cy="2183439"/>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8ECF"/>
                </a:solidFill>
              </a:rPr>
              <a:t>Required technology elements</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solidFill>
                  <a:srgbClr val="000000"/>
                </a:solidFill>
              </a:rPr>
              <a:t>Diverse sensor solutions available:</a:t>
            </a:r>
          </a:p>
          <a:p>
            <a:pPr marL="373035" lvl="3" indent="-171450" defTabSz="914400">
              <a:lnSpc>
                <a:spcPct val="100000"/>
              </a:lnSpc>
              <a:spcAft>
                <a:spcPts val="0"/>
              </a:spcAft>
              <a:buClr>
                <a:schemeClr val="tx1"/>
              </a:buClr>
              <a:buSzPct val="120000"/>
              <a:buFont typeface="Wingdings" panose="05000000000000000000" pitchFamily="2" charset="2"/>
              <a:buChar char="§"/>
              <a:defRPr/>
            </a:pPr>
            <a:r>
              <a:rPr lang="en-US" sz="1100" dirty="0">
                <a:solidFill>
                  <a:srgbClr val="000000"/>
                </a:solidFill>
              </a:rPr>
              <a:t>(1) Standard &amp; recommended: Front Radar and Front Video</a:t>
            </a:r>
          </a:p>
          <a:p>
            <a:pPr marL="373035" lvl="3" indent="-171450" defTabSz="914400">
              <a:lnSpc>
                <a:spcPct val="100000"/>
              </a:lnSpc>
              <a:spcAft>
                <a:spcPts val="0"/>
              </a:spcAft>
              <a:buClr>
                <a:schemeClr val="tx1"/>
              </a:buClr>
              <a:buSzPct val="120000"/>
              <a:buFont typeface="Wingdings" panose="05000000000000000000" pitchFamily="2" charset="2"/>
              <a:buChar char="§"/>
              <a:defRPr/>
            </a:pPr>
            <a:r>
              <a:rPr lang="en-US" sz="1100" dirty="0">
                <a:solidFill>
                  <a:srgbClr val="000000"/>
                </a:solidFill>
              </a:rPr>
              <a:t>(2) Front video (with performance limitations)</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solidFill>
                  <a:srgbClr val="000000"/>
                </a:solidFill>
              </a:rPr>
              <a:t>Feature: Road sign information</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solidFill>
                  <a:srgbClr val="000000"/>
                </a:solidFill>
              </a:rPr>
              <a:t>Map with curve radius and road sign attributes</a:t>
            </a:r>
          </a:p>
        </p:txBody>
      </p:sp>
      <p:pic>
        <p:nvPicPr>
          <p:cNvPr id="39" name="Picture 28">
            <a:extLst>
              <a:ext uri="{FF2B5EF4-FFF2-40B4-BE49-F238E27FC236}">
                <a16:creationId xmlns:a16="http://schemas.microsoft.com/office/drawing/2014/main" id="{C2CFC896-5887-4346-BBFE-681C953034B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7" name="Grafik 6">
            <a:extLst>
              <a:ext uri="{FF2B5EF4-FFF2-40B4-BE49-F238E27FC236}">
                <a16:creationId xmlns:a16="http://schemas.microsoft.com/office/drawing/2014/main" id="{E8595BB6-B4FB-44ED-9065-5C176B5D2F18}"/>
              </a:ext>
            </a:extLst>
          </p:cNvPr>
          <p:cNvPicPr>
            <a:picLocks noChangeAspect="1"/>
          </p:cNvPicPr>
          <p:nvPr/>
        </p:nvPicPr>
        <p:blipFill rotWithShape="1">
          <a:blip r:embed="rId10">
            <a:extLst>
              <a:ext uri="{28A0092B-C50C-407E-A947-70E740481C1C}">
                <a14:useLocalDpi xmlns:a14="http://schemas.microsoft.com/office/drawing/2010/main" val="0"/>
              </a:ext>
            </a:extLst>
          </a:blip>
          <a:srcRect l="18183" r="252" b="51440"/>
          <a:stretch/>
        </p:blipFill>
        <p:spPr>
          <a:xfrm>
            <a:off x="365047" y="1272191"/>
            <a:ext cx="3912862" cy="1740826"/>
          </a:xfrm>
          <a:prstGeom prst="rect">
            <a:avLst/>
          </a:prstGeom>
        </p:spPr>
      </p:pic>
      <p:grpSp>
        <p:nvGrpSpPr>
          <p:cNvPr id="24" name="Gruppieren 23">
            <a:extLst>
              <a:ext uri="{FF2B5EF4-FFF2-40B4-BE49-F238E27FC236}">
                <a16:creationId xmlns:a16="http://schemas.microsoft.com/office/drawing/2014/main" id="{AA5B0281-5E51-415F-88BF-CE09A53AD579}"/>
              </a:ext>
            </a:extLst>
          </p:cNvPr>
          <p:cNvGrpSpPr/>
          <p:nvPr/>
        </p:nvGrpSpPr>
        <p:grpSpPr>
          <a:xfrm>
            <a:off x="4462000" y="1251994"/>
            <a:ext cx="754345" cy="766651"/>
            <a:chOff x="2451090" y="2252921"/>
            <a:chExt cx="1025681" cy="1042414"/>
          </a:xfrm>
        </p:grpSpPr>
        <p:pic>
          <p:nvPicPr>
            <p:cNvPr id="25" name="Picture 6">
              <a:extLst>
                <a:ext uri="{FF2B5EF4-FFF2-40B4-BE49-F238E27FC236}">
                  <a16:creationId xmlns:a16="http://schemas.microsoft.com/office/drawing/2014/main" id="{589319D9-0291-4119-931D-D94261DAD96C}"/>
                </a:ext>
              </a:extLst>
            </p:cNvPr>
            <p:cNvPicPr>
              <a:picLocks noChangeAspect="1"/>
            </p:cNvPicPr>
            <p:nvPr/>
          </p:nvPicPr>
          <p:blipFill>
            <a:blip r:embed="rId11"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51090" y="2252921"/>
              <a:ext cx="904284" cy="904284"/>
            </a:xfrm>
            <a:prstGeom prst="rect">
              <a:avLst/>
            </a:prstGeom>
          </p:spPr>
        </p:pic>
        <p:sp>
          <p:nvSpPr>
            <p:cNvPr id="26" name="Bogen 25">
              <a:extLst>
                <a:ext uri="{FF2B5EF4-FFF2-40B4-BE49-F238E27FC236}">
                  <a16:creationId xmlns:a16="http://schemas.microsoft.com/office/drawing/2014/main" id="{C51023A7-40B6-4215-B537-D54B788963D9}"/>
                </a:ext>
              </a:extLst>
            </p:cNvPr>
            <p:cNvSpPr/>
            <p:nvPr/>
          </p:nvSpPr>
          <p:spPr>
            <a:xfrm>
              <a:off x="2472099" y="2290663"/>
              <a:ext cx="1004672" cy="1004672"/>
            </a:xfrm>
            <a:prstGeom prst="arc">
              <a:avLst>
                <a:gd name="adj1" fmla="val 8954215"/>
                <a:gd name="adj2" fmla="val 11939210"/>
              </a:avLst>
            </a:prstGeom>
            <a:ln w="44450">
              <a:solidFill>
                <a:srgbClr val="0056A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49750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4E18A3B-9657-40D6-ABD4-859C5F45D388}"/>
              </a:ext>
            </a:extLst>
          </p:cNvPr>
          <p:cNvGraphicFramePr>
            <a:graphicFrameLocks noChangeAspect="1"/>
          </p:cNvGraphicFramePr>
          <p:nvPr>
            <p:custDataLst>
              <p:tags r:id="rId2"/>
            </p:custDataLst>
            <p:extLst>
              <p:ext uri="{D42A27DB-BD31-4B8C-83A1-F6EECF244321}">
                <p14:modId xmlns:p14="http://schemas.microsoft.com/office/powerpoint/2010/main" val="2384037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1" name="think-cell Folie" r:id="rId5" imgW="424" imgH="424" progId="TCLayout.ActiveDocument.1">
                  <p:embed/>
                </p:oleObj>
              </mc:Choice>
              <mc:Fallback>
                <p:oleObj name="think-cell Folie" r:id="rId5" imgW="424" imgH="424" progId="TCLayout.ActiveDocument.1">
                  <p:embed/>
                  <p:pic>
                    <p:nvPicPr>
                      <p:cNvPr id="4" name="Object 3" hidden="1">
                        <a:extLst>
                          <a:ext uri="{FF2B5EF4-FFF2-40B4-BE49-F238E27FC236}">
                            <a16:creationId xmlns:a16="http://schemas.microsoft.com/office/drawing/2014/main" id="{A4E18A3B-9657-40D6-ABD4-859C5F45D3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C20A75C-A564-4B59-8C90-C7F941CAAE53}"/>
              </a:ext>
            </a:extLst>
          </p:cNvPr>
          <p:cNvSpPr>
            <a:spLocks noGrp="1"/>
          </p:cNvSpPr>
          <p:nvPr>
            <p:ph type="ctrTitle"/>
          </p:nvPr>
        </p:nvSpPr>
        <p:spPr>
          <a:xfrm>
            <a:off x="257175" y="1921910"/>
            <a:ext cx="9740265" cy="2326791"/>
          </a:xfrm>
        </p:spPr>
        <p:txBody>
          <a:bodyPr vert="horz" wrap="square" anchor="ctr" anchorCtr="0">
            <a:spAutoFit/>
          </a:bodyPr>
          <a:lstStyle/>
          <a:p>
            <a:r>
              <a:rPr lang="en-US" sz="4800" cap="none" dirty="0">
                <a:latin typeface="Bosch Office Sans" pitchFamily="2" charset="0"/>
              </a:rPr>
              <a:t>Value-add feature description</a:t>
            </a:r>
            <a:br>
              <a:rPr lang="en-US" sz="6000" cap="none" dirty="0">
                <a:latin typeface="Bosch Office Sans" pitchFamily="2" charset="0"/>
              </a:rPr>
            </a:br>
            <a:br>
              <a:rPr lang="en-US" sz="6000" cap="none" dirty="0">
                <a:latin typeface="Bosch Office Sans" pitchFamily="2" charset="0"/>
              </a:rPr>
            </a:br>
            <a:endParaRPr lang="en-US" sz="6000" cap="none" dirty="0">
              <a:latin typeface="Bosch Office Sans" pitchFamily="2" charset="0"/>
            </a:endParaRPr>
          </a:p>
        </p:txBody>
      </p:sp>
      <p:pic>
        <p:nvPicPr>
          <p:cNvPr id="5" name="Graphic 4">
            <a:extLst>
              <a:ext uri="{FF2B5EF4-FFF2-40B4-BE49-F238E27FC236}">
                <a16:creationId xmlns:a16="http://schemas.microsoft.com/office/drawing/2014/main" id="{645A4127-AD40-4DC7-B023-72DA2FC9B8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276" y="1165254"/>
            <a:ext cx="5310536" cy="4140852"/>
          </a:xfrm>
          <a:prstGeom prst="rect">
            <a:avLst/>
          </a:prstGeom>
        </p:spPr>
      </p:pic>
    </p:spTree>
    <p:extLst>
      <p:ext uri="{BB962C8B-B14F-4D97-AF65-F5344CB8AC3E}">
        <p14:creationId xmlns:p14="http://schemas.microsoft.com/office/powerpoint/2010/main" val="2274222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17184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6" name="think-cell Folie" r:id="rId5" imgW="473" imgH="473" progId="TCLayout.ActiveDocument.1">
                  <p:embed/>
                </p:oleObj>
              </mc:Choice>
              <mc:Fallback>
                <p:oleObj name="think-cell Folie" r:id="rId5" imgW="473" imgH="473"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3" name="Rectangle 32"/>
          <p:cNvSpPr/>
          <p:nvPr/>
        </p:nvSpPr>
        <p:spPr>
          <a:xfrm>
            <a:off x="259200" y="1295401"/>
            <a:ext cx="4860000" cy="1789906"/>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Title 1"/>
          <p:cNvSpPr>
            <a:spLocks noGrp="1"/>
          </p:cNvSpPr>
          <p:nvPr>
            <p:ph type="title"/>
          </p:nvPr>
        </p:nvSpPr>
        <p:spPr/>
        <p:txBody>
          <a:bodyPr vert="horz"/>
          <a:lstStyle/>
          <a:p>
            <a:r>
              <a:rPr lang="en-US" dirty="0"/>
              <a:t>Curve speed controller</a:t>
            </a:r>
          </a:p>
        </p:txBody>
      </p:sp>
      <p:sp>
        <p:nvSpPr>
          <p:cNvPr id="4" name="Text Placeholder 3"/>
          <p:cNvSpPr>
            <a:spLocks noGrp="1"/>
          </p:cNvSpPr>
          <p:nvPr>
            <p:ph type="body" sz="quarter" idx="15"/>
          </p:nvPr>
        </p:nvSpPr>
        <p:spPr/>
        <p:txBody>
          <a:bodyPr/>
          <a:lstStyle/>
          <a:p>
            <a:r>
              <a:rPr lang="en-US" dirty="0"/>
              <a:t>Value-add feature description</a:t>
            </a:r>
          </a:p>
        </p:txBody>
      </p:sp>
      <p:grpSp>
        <p:nvGrpSpPr>
          <p:cNvPr id="25" name="Group 24"/>
          <p:cNvGrpSpPr/>
          <p:nvPr/>
        </p:nvGrpSpPr>
        <p:grpSpPr>
          <a:xfrm>
            <a:off x="791238" y="1533434"/>
            <a:ext cx="3572708" cy="1842026"/>
            <a:chOff x="7311726" y="2577160"/>
            <a:chExt cx="3572708" cy="1842026"/>
          </a:xfrm>
        </p:grpSpPr>
        <p:pic>
          <p:nvPicPr>
            <p:cNvPr id="20" name="Picture 19">
              <a:extLst>
                <a:ext uri="{FF2B5EF4-FFF2-40B4-BE49-F238E27FC236}">
                  <a16:creationId xmlns:a16="http://schemas.microsoft.com/office/drawing/2014/main" id="{00000000-0008-0000-0400-000024000000}"/>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43840" t="52532" r="21013" b="20068"/>
            <a:stretch/>
          </p:blipFill>
          <p:spPr>
            <a:xfrm rot="1544335">
              <a:off x="8503646" y="2577160"/>
              <a:ext cx="2380788" cy="1842026"/>
            </a:xfrm>
            <a:prstGeom prst="rect">
              <a:avLst/>
            </a:prstGeom>
          </p:spPr>
        </p:pic>
        <p:cxnSp>
          <p:nvCxnSpPr>
            <p:cNvPr id="22" name="Straight Arrow Connector 21"/>
            <p:cNvCxnSpPr/>
            <p:nvPr/>
          </p:nvCxnSpPr>
          <p:spPr>
            <a:xfrm flipH="1" flipV="1">
              <a:off x="8221784" y="3018066"/>
              <a:ext cx="559570" cy="395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11726" y="2691901"/>
              <a:ext cx="1624614" cy="541538"/>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400" kern="0" dirty="0">
                  <a:solidFill>
                    <a:srgbClr val="000000"/>
                  </a:solidFill>
                </a:rPr>
                <a:t>l</a:t>
              </a:r>
              <a:r>
                <a:rPr kumimoji="0" lang="en-US" sz="1400" b="0" i="0" u="none" strike="noStrike" kern="0" cap="none" spc="0" normalizeH="0" baseline="0" noProof="0" dirty="0" err="1">
                  <a:ln>
                    <a:noFill/>
                  </a:ln>
                  <a:solidFill>
                    <a:srgbClr val="000000"/>
                  </a:solidFill>
                  <a:effectLst/>
                  <a:uLnTx/>
                  <a:uFillTx/>
                </a:rPr>
                <a:t>ateral</a:t>
              </a:r>
              <a:r>
                <a:rPr kumimoji="0" lang="en-US" sz="1400" b="0" i="0" u="none" strike="noStrike" kern="0" cap="none" spc="0" normalizeH="0" baseline="0" noProof="0" dirty="0">
                  <a:ln>
                    <a:noFill/>
                  </a:ln>
                  <a:solidFill>
                    <a:srgbClr val="000000"/>
                  </a:solidFill>
                  <a:effectLst/>
                  <a:uLnTx/>
                  <a:uFillTx/>
                </a:rPr>
                <a:t> acceleration</a:t>
              </a:r>
            </a:p>
          </p:txBody>
        </p:sp>
      </p:grpSp>
      <p:sp>
        <p:nvSpPr>
          <p:cNvPr id="26" name="Content Placeholder 4"/>
          <p:cNvSpPr txBox="1">
            <a:spLocks/>
          </p:cNvSpPr>
          <p:nvPr/>
        </p:nvSpPr>
        <p:spPr>
          <a:xfrm>
            <a:off x="259200" y="3223245"/>
            <a:ext cx="4860000"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Font typeface="Wingdings 3" panose="05040102010807070707" pitchFamily="18" charset="2"/>
              <a:buNone/>
            </a:pPr>
            <a:r>
              <a:rPr lang="en-US" sz="1200" dirty="0">
                <a:solidFill>
                  <a:srgbClr val="000000"/>
                </a:solidFill>
                <a:latin typeface="Bosch Office Sans" pitchFamily="34" charset="0"/>
              </a:rPr>
              <a:t>The Curve speed controller controls the lateral acceleration by reducing the ego vehicle speed inside curves.</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The allowed maximum lateral acceleration can be adjusted vehicle individually according to OEM requirements</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A speed dependency can be applied to the allowed maximum lateral acceleration</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The maximum allowed lateral acceleration can be adjusted for different driving modes of the vehicle</a:t>
            </a:r>
            <a:endParaRPr lang="en-US" sz="1100" dirty="0"/>
          </a:p>
          <a:p>
            <a:pPr marL="538163" lvl="2" indent="-271463" fontAlgn="auto">
              <a:lnSpc>
                <a:spcPct val="100000"/>
              </a:lnSpc>
              <a:spcAft>
                <a:spcPts val="0"/>
              </a:spcAft>
              <a:buClr>
                <a:schemeClr val="tx1"/>
              </a:buClr>
              <a:buSzPct val="120000"/>
              <a:buFont typeface="Arial" charset="0"/>
              <a:buChar char="–"/>
            </a:pPr>
            <a:endParaRPr lang="en-US" sz="1100" dirty="0">
              <a:solidFill>
                <a:schemeClr val="accent1">
                  <a:lumMod val="75000"/>
                </a:schemeClr>
              </a:solidFill>
            </a:endParaRPr>
          </a:p>
          <a:p>
            <a:pPr marL="538163" lvl="2" indent="-271463" fontAlgn="auto">
              <a:lnSpc>
                <a:spcPct val="100000"/>
              </a:lnSpc>
              <a:spcAft>
                <a:spcPts val="0"/>
              </a:spcAft>
              <a:buClr>
                <a:schemeClr val="tx1"/>
              </a:buClr>
              <a:buSzPct val="120000"/>
              <a:buFont typeface="Arial" charset="0"/>
              <a:buChar char="–"/>
            </a:pPr>
            <a:endParaRPr lang="en-US" sz="1200" dirty="0"/>
          </a:p>
        </p:txBody>
      </p:sp>
      <p:sp>
        <p:nvSpPr>
          <p:cNvPr id="27" name="Content Placeholder 5"/>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olidFill>
                  <a:srgbClr val="000000"/>
                </a:solidFill>
              </a:rPr>
              <a:t>Keeps target speed in case of loss of target object in curves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Increases safety and comfort in curves if ACC target speed setting is too high (avoids the need to cancel ACC) </a:t>
            </a:r>
          </a:p>
          <a:p>
            <a:pPr marL="171450" indent="-171450" defTabSz="914400" fontAlgn="base">
              <a:lnSpc>
                <a:spcPts val="1600"/>
              </a:lnSpc>
              <a:spcBef>
                <a:spcPts val="0"/>
              </a:spcBef>
              <a:spcAft>
                <a:spcPct val="0"/>
              </a:spcAft>
              <a:buFont typeface="Wingdings" panose="05000000000000000000" pitchFamily="2" charset="2"/>
              <a:buChar char="§"/>
              <a:defRPr/>
            </a:pPr>
            <a:r>
              <a:rPr lang="en-US" sz="1200" dirty="0">
                <a:solidFill>
                  <a:srgbClr val="000000"/>
                </a:solidFill>
              </a:rPr>
              <a:t>For OEMs: cost efficient solution without additional technology elements</a:t>
            </a:r>
          </a:p>
          <a:p>
            <a:pPr marL="0" indent="0" fontAlgn="auto">
              <a:lnSpc>
                <a:spcPct val="100000"/>
              </a:lnSpc>
              <a:spcAft>
                <a:spcPts val="0"/>
              </a:spcAft>
              <a:buFont typeface="Wingdings 3" panose="05040102010807070707" pitchFamily="18" charset="2"/>
              <a:buNone/>
            </a:pPr>
            <a:endParaRPr lang="en-US" sz="1200" dirty="0"/>
          </a:p>
        </p:txBody>
      </p:sp>
      <p:sp>
        <p:nvSpPr>
          <p:cNvPr id="28" name="Content Placeholder 6"/>
          <p:cNvSpPr txBox="1">
            <a:spLocks/>
          </p:cNvSpPr>
          <p:nvPr/>
        </p:nvSpPr>
        <p:spPr>
          <a:xfrm>
            <a:off x="5853600" y="3281882"/>
            <a:ext cx="4860000" cy="1923816"/>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p:txBody>
      </p:sp>
      <p:pic>
        <p:nvPicPr>
          <p:cNvPr id="29" name="Picture 2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3600" y="3332573"/>
            <a:ext cx="432000" cy="432000"/>
          </a:xfrm>
          <a:prstGeom prst="rect">
            <a:avLst/>
          </a:prstGeom>
        </p:spPr>
      </p:pic>
      <p:pic>
        <p:nvPicPr>
          <p:cNvPr id="30" name="Picture 2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pic>
        <p:nvPicPr>
          <p:cNvPr id="31" name="Picture 30"/>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66700" y="3222337"/>
            <a:ext cx="432000" cy="432000"/>
          </a:xfrm>
          <a:prstGeom prst="rect">
            <a:avLst/>
          </a:prstGeom>
        </p:spPr>
      </p:pic>
      <p:grpSp>
        <p:nvGrpSpPr>
          <p:cNvPr id="58" name="Gruppieren 57">
            <a:extLst>
              <a:ext uri="{FF2B5EF4-FFF2-40B4-BE49-F238E27FC236}">
                <a16:creationId xmlns:a16="http://schemas.microsoft.com/office/drawing/2014/main" id="{406CA43C-6D36-479C-865D-26F1A7A07458}"/>
              </a:ext>
            </a:extLst>
          </p:cNvPr>
          <p:cNvGrpSpPr/>
          <p:nvPr/>
        </p:nvGrpSpPr>
        <p:grpSpPr>
          <a:xfrm>
            <a:off x="7782560" y="259200"/>
            <a:ext cx="2463800" cy="807720"/>
            <a:chOff x="7782560" y="259200"/>
            <a:chExt cx="2463800" cy="807720"/>
          </a:xfrm>
        </p:grpSpPr>
        <p:grpSp>
          <p:nvGrpSpPr>
            <p:cNvPr id="59" name="Gruppieren 58">
              <a:extLst>
                <a:ext uri="{FF2B5EF4-FFF2-40B4-BE49-F238E27FC236}">
                  <a16:creationId xmlns:a16="http://schemas.microsoft.com/office/drawing/2014/main" id="{ABD6739E-DB93-486A-AA4E-778EFAD6F82E}"/>
                </a:ext>
              </a:extLst>
            </p:cNvPr>
            <p:cNvGrpSpPr/>
            <p:nvPr/>
          </p:nvGrpSpPr>
          <p:grpSpPr>
            <a:xfrm>
              <a:off x="7782560" y="259200"/>
              <a:ext cx="2463800" cy="807720"/>
              <a:chOff x="7390040" y="193040"/>
              <a:chExt cx="2463800" cy="807720"/>
            </a:xfrm>
          </p:grpSpPr>
          <p:grpSp>
            <p:nvGrpSpPr>
              <p:cNvPr id="73" name="Gruppieren 72">
                <a:extLst>
                  <a:ext uri="{FF2B5EF4-FFF2-40B4-BE49-F238E27FC236}">
                    <a16:creationId xmlns:a16="http://schemas.microsoft.com/office/drawing/2014/main" id="{FA8C0286-4C49-48B2-B6F6-A4410C324FFD}"/>
                  </a:ext>
                </a:extLst>
              </p:cNvPr>
              <p:cNvGrpSpPr/>
              <p:nvPr/>
            </p:nvGrpSpPr>
            <p:grpSpPr>
              <a:xfrm>
                <a:off x="8235400" y="257175"/>
                <a:ext cx="1565641" cy="678447"/>
                <a:chOff x="6618663" y="358384"/>
                <a:chExt cx="1565641" cy="678447"/>
              </a:xfrm>
            </p:grpSpPr>
            <p:sp>
              <p:nvSpPr>
                <p:cNvPr id="75" name="Freeform 8">
                  <a:extLst>
                    <a:ext uri="{FF2B5EF4-FFF2-40B4-BE49-F238E27FC236}">
                      <a16:creationId xmlns:a16="http://schemas.microsoft.com/office/drawing/2014/main" id="{6256C40A-00D5-484F-8D14-E5E8ED793FBE}"/>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76" name="Freeform 11">
                  <a:extLst>
                    <a:ext uri="{FF2B5EF4-FFF2-40B4-BE49-F238E27FC236}">
                      <a16:creationId xmlns:a16="http://schemas.microsoft.com/office/drawing/2014/main" id="{ABD1693F-76D1-4C51-B9E8-2E636CBBFA3A}"/>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77" name="Freeform 14">
                  <a:extLst>
                    <a:ext uri="{FF2B5EF4-FFF2-40B4-BE49-F238E27FC236}">
                      <a16:creationId xmlns:a16="http://schemas.microsoft.com/office/drawing/2014/main" id="{74CA27F2-BB62-4AD2-91E1-BF2237FB4F40}"/>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74" name="Rechteck 73">
                <a:extLst>
                  <a:ext uri="{FF2B5EF4-FFF2-40B4-BE49-F238E27FC236}">
                    <a16:creationId xmlns:a16="http://schemas.microsoft.com/office/drawing/2014/main" id="{B2A2350F-9C27-485B-BC36-A07436D1BC28}"/>
                  </a:ext>
                </a:extLst>
              </p:cNvPr>
              <p:cNvSpPr/>
              <p:nvPr/>
            </p:nvSpPr>
            <p:spPr>
              <a:xfrm>
                <a:off x="7390040" y="193040"/>
                <a:ext cx="246380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60" name="Textfeld 59">
              <a:extLst>
                <a:ext uri="{FF2B5EF4-FFF2-40B4-BE49-F238E27FC236}">
                  <a16:creationId xmlns:a16="http://schemas.microsoft.com/office/drawing/2014/main" id="{E051A34A-1089-48D7-9365-0B0C0B37C607}"/>
                </a:ext>
              </a:extLst>
            </p:cNvPr>
            <p:cNvSpPr txBox="1"/>
            <p:nvPr/>
          </p:nvSpPr>
          <p:spPr>
            <a:xfrm>
              <a:off x="8071526" y="483781"/>
              <a:ext cx="78193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grpSp>
          <p:nvGrpSpPr>
            <p:cNvPr id="61" name="Gruppieren 60">
              <a:extLst>
                <a:ext uri="{FF2B5EF4-FFF2-40B4-BE49-F238E27FC236}">
                  <a16:creationId xmlns:a16="http://schemas.microsoft.com/office/drawing/2014/main" id="{83066880-F2F7-4E87-B1BE-9A27F317B81D}"/>
                </a:ext>
              </a:extLst>
            </p:cNvPr>
            <p:cNvGrpSpPr/>
            <p:nvPr/>
          </p:nvGrpSpPr>
          <p:grpSpPr>
            <a:xfrm>
              <a:off x="8424417" y="347116"/>
              <a:ext cx="668959" cy="637361"/>
              <a:chOff x="6642358" y="2194228"/>
              <a:chExt cx="668959" cy="637361"/>
            </a:xfrm>
          </p:grpSpPr>
          <p:sp>
            <p:nvSpPr>
              <p:cNvPr id="64" name="Rechteck: abgerundete Ecken 63">
                <a:extLst>
                  <a:ext uri="{FF2B5EF4-FFF2-40B4-BE49-F238E27FC236}">
                    <a16:creationId xmlns:a16="http://schemas.microsoft.com/office/drawing/2014/main" id="{59014F64-7940-47DD-9703-596FDB80B225}"/>
                  </a:ext>
                </a:extLst>
              </p:cNvPr>
              <p:cNvSpPr/>
              <p:nvPr/>
            </p:nvSpPr>
            <p:spPr>
              <a:xfrm>
                <a:off x="6888520" y="241827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65" name="Gerader Verbinder 64">
                <a:extLst>
                  <a:ext uri="{FF2B5EF4-FFF2-40B4-BE49-F238E27FC236}">
                    <a16:creationId xmlns:a16="http://schemas.microsoft.com/office/drawing/2014/main" id="{05AC8EA3-82EB-4D80-945E-518A4B79D57F}"/>
                  </a:ext>
                </a:extLst>
              </p:cNvPr>
              <p:cNvCxnSpPr>
                <a:cxnSpLocks/>
              </p:cNvCxnSpPr>
              <p:nvPr/>
            </p:nvCxnSpPr>
            <p:spPr>
              <a:xfrm>
                <a:off x="6920351" y="250209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285ADBB0-57F0-40C5-A1E7-E367F9F50D87}"/>
                  </a:ext>
                </a:extLst>
              </p:cNvPr>
              <p:cNvCxnSpPr>
                <a:cxnSpLocks/>
              </p:cNvCxnSpPr>
              <p:nvPr/>
            </p:nvCxnSpPr>
            <p:spPr>
              <a:xfrm flipH="1">
                <a:off x="6965230" y="246399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Rechteck: abgerundete Ecken 66">
                <a:extLst>
                  <a:ext uri="{FF2B5EF4-FFF2-40B4-BE49-F238E27FC236}">
                    <a16:creationId xmlns:a16="http://schemas.microsoft.com/office/drawing/2014/main" id="{632A7BC5-DE10-4FDA-9567-5AAAC685371B}"/>
                  </a:ext>
                </a:extLst>
              </p:cNvPr>
              <p:cNvSpPr/>
              <p:nvPr/>
            </p:nvSpPr>
            <p:spPr>
              <a:xfrm>
                <a:off x="6642358" y="2648709"/>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68" name="Gerader Verbinder 67">
                <a:extLst>
                  <a:ext uri="{FF2B5EF4-FFF2-40B4-BE49-F238E27FC236}">
                    <a16:creationId xmlns:a16="http://schemas.microsoft.com/office/drawing/2014/main" id="{BD4BCE9F-21FE-4D29-899A-4B45B168503A}"/>
                  </a:ext>
                </a:extLst>
              </p:cNvPr>
              <p:cNvCxnSpPr>
                <a:cxnSpLocks/>
              </p:cNvCxnSpPr>
              <p:nvPr/>
            </p:nvCxnSpPr>
            <p:spPr>
              <a:xfrm>
                <a:off x="6674189" y="2732529"/>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BC96908D-4B17-4E57-A4C7-26EE0FCA1C4D}"/>
                  </a:ext>
                </a:extLst>
              </p:cNvPr>
              <p:cNvCxnSpPr>
                <a:cxnSpLocks/>
              </p:cNvCxnSpPr>
              <p:nvPr/>
            </p:nvCxnSpPr>
            <p:spPr>
              <a:xfrm flipH="1">
                <a:off x="6719068" y="2694429"/>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Rechteck: abgerundete Ecken 69">
                <a:extLst>
                  <a:ext uri="{FF2B5EF4-FFF2-40B4-BE49-F238E27FC236}">
                    <a16:creationId xmlns:a16="http://schemas.microsoft.com/office/drawing/2014/main" id="{3D2502A9-409A-4737-AD4B-0A5F4322502C}"/>
                  </a:ext>
                </a:extLst>
              </p:cNvPr>
              <p:cNvSpPr/>
              <p:nvPr/>
            </p:nvSpPr>
            <p:spPr>
              <a:xfrm>
                <a:off x="7128437" y="219422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71" name="Gerader Verbinder 70">
                <a:extLst>
                  <a:ext uri="{FF2B5EF4-FFF2-40B4-BE49-F238E27FC236}">
                    <a16:creationId xmlns:a16="http://schemas.microsoft.com/office/drawing/2014/main" id="{D99C69DB-0626-4479-BEAC-09B478B55DD5}"/>
                  </a:ext>
                </a:extLst>
              </p:cNvPr>
              <p:cNvCxnSpPr>
                <a:cxnSpLocks/>
              </p:cNvCxnSpPr>
              <p:nvPr/>
            </p:nvCxnSpPr>
            <p:spPr>
              <a:xfrm>
                <a:off x="7160268" y="2278048"/>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3CC75C56-4DE9-444D-A50E-E8763B1392D6}"/>
                  </a:ext>
                </a:extLst>
              </p:cNvPr>
              <p:cNvCxnSpPr>
                <a:cxnSpLocks/>
              </p:cNvCxnSpPr>
              <p:nvPr/>
            </p:nvCxnSpPr>
            <p:spPr>
              <a:xfrm flipH="1">
                <a:off x="7205147" y="2239948"/>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2" name="Textfeld 61">
              <a:extLst>
                <a:ext uri="{FF2B5EF4-FFF2-40B4-BE49-F238E27FC236}">
                  <a16:creationId xmlns:a16="http://schemas.microsoft.com/office/drawing/2014/main" id="{265344B3-8C93-4FD8-ADF0-E265A953DCDB}"/>
                </a:ext>
              </a:extLst>
            </p:cNvPr>
            <p:cNvSpPr txBox="1"/>
            <p:nvPr/>
          </p:nvSpPr>
          <p:spPr>
            <a:xfrm>
              <a:off x="7825364" y="714220"/>
              <a:ext cx="78193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sp>
          <p:nvSpPr>
            <p:cNvPr id="63" name="Textfeld 62">
              <a:extLst>
                <a:ext uri="{FF2B5EF4-FFF2-40B4-BE49-F238E27FC236}">
                  <a16:creationId xmlns:a16="http://schemas.microsoft.com/office/drawing/2014/main" id="{A6907EC0-43A6-4586-A0AC-F75381D353DF}"/>
                </a:ext>
              </a:extLst>
            </p:cNvPr>
            <p:cNvSpPr txBox="1"/>
            <p:nvPr/>
          </p:nvSpPr>
          <p:spPr>
            <a:xfrm>
              <a:off x="8326051" y="262516"/>
              <a:ext cx="78193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grpSp>
      <p:sp>
        <p:nvSpPr>
          <p:cNvPr id="5" name="Textfeld 4">
            <a:extLst>
              <a:ext uri="{FF2B5EF4-FFF2-40B4-BE49-F238E27FC236}">
                <a16:creationId xmlns:a16="http://schemas.microsoft.com/office/drawing/2014/main" id="{B8F8076D-F444-44AC-8317-BC79B6D0B929}"/>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PRID0272</a:t>
            </a:r>
          </a:p>
        </p:txBody>
      </p:sp>
      <p:sp>
        <p:nvSpPr>
          <p:cNvPr id="7" name="Rechteck 6">
            <a:extLst>
              <a:ext uri="{FF2B5EF4-FFF2-40B4-BE49-F238E27FC236}">
                <a16:creationId xmlns:a16="http://schemas.microsoft.com/office/drawing/2014/main" id="{A36BC633-04B2-4391-808F-4DDAF3A87874}"/>
              </a:ext>
            </a:extLst>
          </p:cNvPr>
          <p:cNvSpPr/>
          <p:nvPr/>
        </p:nvSpPr>
        <p:spPr>
          <a:xfrm>
            <a:off x="5850426" y="3811728"/>
            <a:ext cx="4606631" cy="1908215"/>
          </a:xfrm>
          <a:prstGeom prst="rect">
            <a:avLst/>
          </a:prstGeom>
        </p:spPr>
        <p:txBody>
          <a:bodyPr wrap="square">
            <a:spAutoFit/>
          </a:bodyPr>
          <a:lstStyle/>
          <a:p>
            <a:pPr marL="173038" lvl="2" indent="-173038">
              <a:spcAft>
                <a:spcPts val="300"/>
              </a:spcAft>
              <a:buClr>
                <a:schemeClr val="tx1"/>
              </a:buClr>
              <a:buSzPct val="120000"/>
              <a:buFont typeface="Wingdings" panose="05000000000000000000" pitchFamily="2" charset="2"/>
              <a:buChar char="§"/>
              <a:defRPr/>
            </a:pPr>
            <a:r>
              <a:rPr lang="en-US" sz="1200" dirty="0"/>
              <a:t>No </a:t>
            </a:r>
            <a:r>
              <a:rPr lang="en-US" sz="1200" dirty="0">
                <a:solidFill>
                  <a:srgbClr val="000000"/>
                </a:solidFill>
              </a:rPr>
              <a:t>additional technology element necessary</a:t>
            </a:r>
          </a:p>
          <a:p>
            <a:pPr marL="173038" lvl="2" indent="-173038">
              <a:spcAft>
                <a:spcPts val="300"/>
              </a:spcAft>
              <a:buClr>
                <a:schemeClr val="tx1"/>
              </a:buClr>
              <a:buSzPct val="120000"/>
              <a:buFont typeface="Wingdings" panose="05000000000000000000" pitchFamily="2" charset="2"/>
              <a:buChar char="§"/>
              <a:defRPr/>
            </a:pPr>
            <a:r>
              <a:rPr lang="en-US" sz="1200" dirty="0">
                <a:solidFill>
                  <a:srgbClr val="000000"/>
                </a:solidFill>
              </a:rPr>
              <a:t>Optional: Roundabout information to optimize controller inside  roundabouts:</a:t>
            </a:r>
          </a:p>
          <a:p>
            <a:pPr marL="584176" lvl="4" indent="-173038">
              <a:spcAft>
                <a:spcPts val="300"/>
              </a:spcAft>
              <a:buClr>
                <a:schemeClr val="tx1"/>
              </a:buClr>
              <a:buSzPct val="120000"/>
              <a:buFont typeface="Symbol" panose="05050102010706020507" pitchFamily="18" charset="2"/>
              <a:buChar char="-"/>
              <a:defRPr/>
            </a:pPr>
            <a:r>
              <a:rPr lang="en-US" sz="1200" dirty="0">
                <a:solidFill>
                  <a:srgbClr val="000000"/>
                </a:solidFill>
              </a:rPr>
              <a:t>Unplausible acceleration inside the roundabout will be suppressed</a:t>
            </a:r>
          </a:p>
          <a:p>
            <a:pPr marL="584176" lvl="4" indent="-173038">
              <a:spcAft>
                <a:spcPts val="300"/>
              </a:spcAft>
              <a:buClr>
                <a:schemeClr val="tx1"/>
              </a:buClr>
              <a:buSzPct val="120000"/>
              <a:buFont typeface="Symbol" panose="05050102010706020507" pitchFamily="18" charset="2"/>
              <a:buChar char="-"/>
              <a:defRPr/>
            </a:pPr>
            <a:r>
              <a:rPr lang="en-US" sz="1200" dirty="0">
                <a:solidFill>
                  <a:srgbClr val="000000"/>
                </a:solidFill>
              </a:rPr>
              <a:t>At the exit of the roundabout the acceleration is improved to avoid unnatural</a:t>
            </a:r>
            <a:r>
              <a:rPr lang="de-DE" sz="1200" dirty="0">
                <a:solidFill>
                  <a:srgbClr val="000000"/>
                </a:solidFill>
              </a:rPr>
              <a:t> </a:t>
            </a:r>
            <a:r>
              <a:rPr lang="en-US" sz="1200" dirty="0">
                <a:solidFill>
                  <a:srgbClr val="000000"/>
                </a:solidFill>
              </a:rPr>
              <a:t>decelerations of the ego vehicle.</a:t>
            </a:r>
          </a:p>
          <a:p>
            <a:pPr marL="171450" lvl="2" indent="-171450" defTabSz="914400">
              <a:lnSpc>
                <a:spcPct val="100000"/>
              </a:lnSpc>
              <a:spcAft>
                <a:spcPts val="0"/>
              </a:spcAft>
              <a:buClr>
                <a:schemeClr val="tx1"/>
              </a:buClr>
              <a:buSzPct val="120000"/>
              <a:buFont typeface="Wingdings" panose="05000000000000000000" pitchFamily="2" charset="2"/>
              <a:buChar char="§"/>
              <a:defRPr/>
            </a:pPr>
            <a:endParaRPr lang="en-US" sz="1200" dirty="0"/>
          </a:p>
        </p:txBody>
      </p:sp>
      <p:sp>
        <p:nvSpPr>
          <p:cNvPr id="39" name="Slide Number Placeholder 3">
            <a:extLst>
              <a:ext uri="{FF2B5EF4-FFF2-40B4-BE49-F238E27FC236}">
                <a16:creationId xmlns:a16="http://schemas.microsoft.com/office/drawing/2014/main" id="{7362C27B-9D87-4A15-94A4-D2118987997D}"/>
              </a:ext>
            </a:extLst>
          </p:cNvPr>
          <p:cNvSpPr>
            <a:spLocks noGrp="1"/>
          </p:cNvSpPr>
          <p:nvPr>
            <p:ph type="sldNum" sz="quarter" idx="12"/>
          </p:nvPr>
        </p:nvSpPr>
        <p:spPr>
          <a:xfrm>
            <a:off x="266700" y="5628640"/>
            <a:ext cx="288290" cy="410210"/>
          </a:xfrm>
        </p:spPr>
        <p:txBody>
          <a:bodyPr/>
          <a:lstStyle/>
          <a:p>
            <a:fld id="{4898AEC0-503E-4FA4-859C-D0F72D6E3F79}" type="slidenum">
              <a:rPr lang="en-US" noProof="1" smtClean="0"/>
              <a:pPr/>
              <a:t>15</a:t>
            </a:fld>
            <a:endParaRPr lang="en-US" noProof="1"/>
          </a:p>
        </p:txBody>
      </p:sp>
    </p:spTree>
    <p:extLst>
      <p:ext uri="{BB962C8B-B14F-4D97-AF65-F5344CB8AC3E}">
        <p14:creationId xmlns:p14="http://schemas.microsoft.com/office/powerpoint/2010/main" val="387552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6234346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41" name="think-cell Folie" r:id="rId4" imgW="473" imgH="473" progId="TCLayout.ActiveDocument.1">
                  <p:embed/>
                </p:oleObj>
              </mc:Choice>
              <mc:Fallback>
                <p:oleObj name="think-cell Folie" r:id="rId4" imgW="473" imgH="473"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3" name="Rectangle 32"/>
          <p:cNvSpPr/>
          <p:nvPr/>
        </p:nvSpPr>
        <p:spPr>
          <a:xfrm>
            <a:off x="259200" y="1295400"/>
            <a:ext cx="4860000" cy="191781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Title 1"/>
          <p:cNvSpPr>
            <a:spLocks noGrp="1"/>
          </p:cNvSpPr>
          <p:nvPr>
            <p:ph type="title"/>
          </p:nvPr>
        </p:nvSpPr>
        <p:spPr/>
        <p:txBody>
          <a:bodyPr vert="horz"/>
          <a:lstStyle/>
          <a:p>
            <a:r>
              <a:rPr lang="en-US" dirty="0"/>
              <a:t>Personalized drive programs</a:t>
            </a:r>
          </a:p>
        </p:txBody>
      </p:sp>
      <p:sp>
        <p:nvSpPr>
          <p:cNvPr id="4" name="Text Placeholder 3"/>
          <p:cNvSpPr>
            <a:spLocks noGrp="1"/>
          </p:cNvSpPr>
          <p:nvPr>
            <p:ph type="body" sz="quarter" idx="15"/>
          </p:nvPr>
        </p:nvSpPr>
        <p:spPr/>
        <p:txBody>
          <a:bodyPr/>
          <a:lstStyle/>
          <a:p>
            <a:r>
              <a:rPr lang="en-US" dirty="0"/>
              <a:t>Value-add feature description</a:t>
            </a:r>
          </a:p>
        </p:txBody>
      </p:sp>
      <p:sp>
        <p:nvSpPr>
          <p:cNvPr id="26" name="Content Placeholder 4"/>
          <p:cNvSpPr txBox="1">
            <a:spLocks/>
          </p:cNvSpPr>
          <p:nvPr/>
        </p:nvSpPr>
        <p:spPr>
          <a:xfrm>
            <a:off x="259200" y="3445201"/>
            <a:ext cx="4860000"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Font typeface="Wingdings 3" panose="05040102010807070707" pitchFamily="18" charset="2"/>
              <a:buNone/>
            </a:pPr>
            <a:r>
              <a:rPr lang="en-US" sz="1200" dirty="0">
                <a:solidFill>
                  <a:srgbClr val="000000"/>
                </a:solidFill>
                <a:latin typeface="Bosch Office Sans" pitchFamily="34" charset="0"/>
              </a:rPr>
              <a:t>The Personalized drive programs adapts the ACC dynamic behavior using predefined settings</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The dynamic behavior can be adjusted by OEM in each program and can be combined with other drive programs (e.g. from engine management)</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Several drive programs are supported</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Regional specific applications are supported</a:t>
            </a:r>
            <a:endParaRPr lang="en-US" sz="1100" dirty="0"/>
          </a:p>
          <a:p>
            <a:pPr marL="538163" lvl="2" indent="-271463" fontAlgn="auto">
              <a:lnSpc>
                <a:spcPct val="100000"/>
              </a:lnSpc>
              <a:spcAft>
                <a:spcPts val="0"/>
              </a:spcAft>
              <a:buClr>
                <a:schemeClr val="tx1"/>
              </a:buClr>
              <a:buSzPct val="120000"/>
              <a:buFont typeface="Arial" charset="0"/>
              <a:buChar char="–"/>
            </a:pPr>
            <a:endParaRPr lang="en-US" sz="1200" dirty="0"/>
          </a:p>
        </p:txBody>
      </p:sp>
      <p:sp>
        <p:nvSpPr>
          <p:cNvPr id="27" name="Content Placeholder 5"/>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Increased end user experience: “my personal ACC”</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Completes personalized drive programs from engine, steering and others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Supports also consumption optimization modes like for example Eco modes</a:t>
            </a:r>
          </a:p>
        </p:txBody>
      </p:sp>
      <p:sp>
        <p:nvSpPr>
          <p:cNvPr id="28" name="Content Placeholder 6"/>
          <p:cNvSpPr txBox="1">
            <a:spLocks/>
          </p:cNvSpPr>
          <p:nvPr/>
        </p:nvSpPr>
        <p:spPr>
          <a:xfrm>
            <a:off x="5853600" y="3445201"/>
            <a:ext cx="4860000" cy="1667192"/>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1450" lvl="2" indent="-171450" defTabSz="914400" fontAlgn="base">
              <a:lnSpc>
                <a:spcPct val="100000"/>
              </a:lnSpc>
              <a:spcAft>
                <a:spcPts val="0"/>
              </a:spcAft>
              <a:buClr>
                <a:schemeClr val="tx1"/>
              </a:buClr>
              <a:buSzPct val="120000"/>
              <a:buFont typeface="Wingdings" panose="05000000000000000000" pitchFamily="2" charset="2"/>
              <a:buChar char="§"/>
              <a:defRPr/>
            </a:pPr>
            <a:r>
              <a:rPr lang="en-US" sz="1200" dirty="0">
                <a:solidFill>
                  <a:srgbClr val="000000"/>
                </a:solidFill>
              </a:rPr>
              <a:t>HMI concept and signal interface to provide information about selected drive program</a:t>
            </a:r>
          </a:p>
        </p:txBody>
      </p:sp>
      <p:pic>
        <p:nvPicPr>
          <p:cNvPr id="29" name="Picture 2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30" name="Picture 29"/>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pic>
        <p:nvPicPr>
          <p:cNvPr id="31" name="Picture 3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6700" y="3375460"/>
            <a:ext cx="432000" cy="432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051" y="1858666"/>
            <a:ext cx="600737" cy="60073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44453" y="1555801"/>
            <a:ext cx="515591" cy="515591"/>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7047" y="1495277"/>
            <a:ext cx="583803" cy="583803"/>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02302" y="1876268"/>
            <a:ext cx="551157" cy="551157"/>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3109" y="1455935"/>
            <a:ext cx="489085" cy="489085"/>
          </a:xfrm>
          <a:prstGeom prst="rect">
            <a:avLst/>
          </a:prstGeom>
        </p:spPr>
      </p:pic>
      <p:pic>
        <p:nvPicPr>
          <p:cNvPr id="35" name="Picture 34"/>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993365" y="1715913"/>
            <a:ext cx="320711" cy="320711"/>
          </a:xfrm>
          <a:prstGeom prst="rect">
            <a:avLst/>
          </a:prstGeom>
        </p:spPr>
      </p:pic>
      <p:grpSp>
        <p:nvGrpSpPr>
          <p:cNvPr id="83" name="Gruppieren 82">
            <a:extLst>
              <a:ext uri="{FF2B5EF4-FFF2-40B4-BE49-F238E27FC236}">
                <a16:creationId xmlns:a16="http://schemas.microsoft.com/office/drawing/2014/main" id="{34E038B8-667D-4F01-9737-FE9A752886FE}"/>
              </a:ext>
            </a:extLst>
          </p:cNvPr>
          <p:cNvGrpSpPr/>
          <p:nvPr/>
        </p:nvGrpSpPr>
        <p:grpSpPr>
          <a:xfrm>
            <a:off x="7782560" y="259200"/>
            <a:ext cx="2463800" cy="807720"/>
            <a:chOff x="7782560" y="259200"/>
            <a:chExt cx="2463800" cy="807720"/>
          </a:xfrm>
        </p:grpSpPr>
        <p:grpSp>
          <p:nvGrpSpPr>
            <p:cNvPr id="84" name="Gruppieren 83">
              <a:extLst>
                <a:ext uri="{FF2B5EF4-FFF2-40B4-BE49-F238E27FC236}">
                  <a16:creationId xmlns:a16="http://schemas.microsoft.com/office/drawing/2014/main" id="{90049AD5-9D36-47AB-803C-37CB69B0B9E0}"/>
                </a:ext>
              </a:extLst>
            </p:cNvPr>
            <p:cNvGrpSpPr/>
            <p:nvPr/>
          </p:nvGrpSpPr>
          <p:grpSpPr>
            <a:xfrm>
              <a:off x="7782560" y="259200"/>
              <a:ext cx="2463800" cy="807720"/>
              <a:chOff x="7390040" y="193040"/>
              <a:chExt cx="2463800" cy="807720"/>
            </a:xfrm>
          </p:grpSpPr>
          <p:grpSp>
            <p:nvGrpSpPr>
              <p:cNvPr id="98" name="Gruppieren 97">
                <a:extLst>
                  <a:ext uri="{FF2B5EF4-FFF2-40B4-BE49-F238E27FC236}">
                    <a16:creationId xmlns:a16="http://schemas.microsoft.com/office/drawing/2014/main" id="{37FAD172-9BAD-4045-A2AB-DDBE15CFD9E9}"/>
                  </a:ext>
                </a:extLst>
              </p:cNvPr>
              <p:cNvGrpSpPr/>
              <p:nvPr/>
            </p:nvGrpSpPr>
            <p:grpSpPr>
              <a:xfrm>
                <a:off x="8235400" y="257175"/>
                <a:ext cx="1565641" cy="678447"/>
                <a:chOff x="6618663" y="358384"/>
                <a:chExt cx="1565641" cy="678447"/>
              </a:xfrm>
            </p:grpSpPr>
            <p:sp>
              <p:nvSpPr>
                <p:cNvPr id="100" name="Freeform 8">
                  <a:extLst>
                    <a:ext uri="{FF2B5EF4-FFF2-40B4-BE49-F238E27FC236}">
                      <a16:creationId xmlns:a16="http://schemas.microsoft.com/office/drawing/2014/main" id="{48A2BACD-05BE-4D2A-88BC-68139BB70802}"/>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101" name="Freeform 11">
                  <a:extLst>
                    <a:ext uri="{FF2B5EF4-FFF2-40B4-BE49-F238E27FC236}">
                      <a16:creationId xmlns:a16="http://schemas.microsoft.com/office/drawing/2014/main" id="{13546F5D-098C-4B7A-BAC3-E43656978B6F}"/>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102" name="Freeform 14">
                  <a:extLst>
                    <a:ext uri="{FF2B5EF4-FFF2-40B4-BE49-F238E27FC236}">
                      <a16:creationId xmlns:a16="http://schemas.microsoft.com/office/drawing/2014/main" id="{76688932-227D-4704-A414-867B6279A5A5}"/>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99" name="Rechteck 98">
                <a:extLst>
                  <a:ext uri="{FF2B5EF4-FFF2-40B4-BE49-F238E27FC236}">
                    <a16:creationId xmlns:a16="http://schemas.microsoft.com/office/drawing/2014/main" id="{6D180AAF-1DE3-4ADC-8710-6F26C84620E6}"/>
                  </a:ext>
                </a:extLst>
              </p:cNvPr>
              <p:cNvSpPr/>
              <p:nvPr/>
            </p:nvSpPr>
            <p:spPr>
              <a:xfrm>
                <a:off x="7390040" y="193040"/>
                <a:ext cx="246380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85" name="Textfeld 84">
              <a:extLst>
                <a:ext uri="{FF2B5EF4-FFF2-40B4-BE49-F238E27FC236}">
                  <a16:creationId xmlns:a16="http://schemas.microsoft.com/office/drawing/2014/main" id="{56E5B56A-5BA2-4715-859F-12098467E686}"/>
                </a:ext>
              </a:extLst>
            </p:cNvPr>
            <p:cNvSpPr txBox="1"/>
            <p:nvPr/>
          </p:nvSpPr>
          <p:spPr>
            <a:xfrm>
              <a:off x="8071526" y="483781"/>
              <a:ext cx="78193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grpSp>
          <p:nvGrpSpPr>
            <p:cNvPr id="86" name="Gruppieren 85">
              <a:extLst>
                <a:ext uri="{FF2B5EF4-FFF2-40B4-BE49-F238E27FC236}">
                  <a16:creationId xmlns:a16="http://schemas.microsoft.com/office/drawing/2014/main" id="{4582F564-DC60-477E-8A6C-AEBA711053AD}"/>
                </a:ext>
              </a:extLst>
            </p:cNvPr>
            <p:cNvGrpSpPr/>
            <p:nvPr/>
          </p:nvGrpSpPr>
          <p:grpSpPr>
            <a:xfrm>
              <a:off x="8424417" y="347116"/>
              <a:ext cx="668959" cy="637361"/>
              <a:chOff x="6642358" y="2194228"/>
              <a:chExt cx="668959" cy="637361"/>
            </a:xfrm>
          </p:grpSpPr>
          <p:sp>
            <p:nvSpPr>
              <p:cNvPr id="89" name="Rechteck: abgerundete Ecken 88">
                <a:extLst>
                  <a:ext uri="{FF2B5EF4-FFF2-40B4-BE49-F238E27FC236}">
                    <a16:creationId xmlns:a16="http://schemas.microsoft.com/office/drawing/2014/main" id="{212EBE52-B584-4D19-ADDE-C288E485720E}"/>
                  </a:ext>
                </a:extLst>
              </p:cNvPr>
              <p:cNvSpPr/>
              <p:nvPr/>
            </p:nvSpPr>
            <p:spPr>
              <a:xfrm>
                <a:off x="6888520" y="241827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90" name="Gerader Verbinder 89">
                <a:extLst>
                  <a:ext uri="{FF2B5EF4-FFF2-40B4-BE49-F238E27FC236}">
                    <a16:creationId xmlns:a16="http://schemas.microsoft.com/office/drawing/2014/main" id="{E921418F-1F75-487F-A7B5-EEFBCAECA0C8}"/>
                  </a:ext>
                </a:extLst>
              </p:cNvPr>
              <p:cNvCxnSpPr>
                <a:cxnSpLocks/>
              </p:cNvCxnSpPr>
              <p:nvPr/>
            </p:nvCxnSpPr>
            <p:spPr>
              <a:xfrm>
                <a:off x="6920351" y="250209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333625CC-71DD-44EE-B046-DE95DBAE744D}"/>
                  </a:ext>
                </a:extLst>
              </p:cNvPr>
              <p:cNvCxnSpPr>
                <a:cxnSpLocks/>
              </p:cNvCxnSpPr>
              <p:nvPr/>
            </p:nvCxnSpPr>
            <p:spPr>
              <a:xfrm flipH="1">
                <a:off x="6965230" y="246399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Rechteck: abgerundete Ecken 91">
                <a:extLst>
                  <a:ext uri="{FF2B5EF4-FFF2-40B4-BE49-F238E27FC236}">
                    <a16:creationId xmlns:a16="http://schemas.microsoft.com/office/drawing/2014/main" id="{D7C740EE-361F-4632-AC0C-BD7F65942D10}"/>
                  </a:ext>
                </a:extLst>
              </p:cNvPr>
              <p:cNvSpPr/>
              <p:nvPr/>
            </p:nvSpPr>
            <p:spPr>
              <a:xfrm>
                <a:off x="6642358" y="2648709"/>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93" name="Gerader Verbinder 92">
                <a:extLst>
                  <a:ext uri="{FF2B5EF4-FFF2-40B4-BE49-F238E27FC236}">
                    <a16:creationId xmlns:a16="http://schemas.microsoft.com/office/drawing/2014/main" id="{BEA4D7EC-C54E-4F03-849A-391E5531852F}"/>
                  </a:ext>
                </a:extLst>
              </p:cNvPr>
              <p:cNvCxnSpPr>
                <a:cxnSpLocks/>
              </p:cNvCxnSpPr>
              <p:nvPr/>
            </p:nvCxnSpPr>
            <p:spPr>
              <a:xfrm>
                <a:off x="6674189" y="2732529"/>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06B783F0-E4C1-4A04-A31B-A9C7E680F7B3}"/>
                  </a:ext>
                </a:extLst>
              </p:cNvPr>
              <p:cNvCxnSpPr>
                <a:cxnSpLocks/>
              </p:cNvCxnSpPr>
              <p:nvPr/>
            </p:nvCxnSpPr>
            <p:spPr>
              <a:xfrm flipH="1">
                <a:off x="6719068" y="2694429"/>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Rechteck: abgerundete Ecken 94">
                <a:extLst>
                  <a:ext uri="{FF2B5EF4-FFF2-40B4-BE49-F238E27FC236}">
                    <a16:creationId xmlns:a16="http://schemas.microsoft.com/office/drawing/2014/main" id="{1ED6B575-C189-4388-9816-8888A446563B}"/>
                  </a:ext>
                </a:extLst>
              </p:cNvPr>
              <p:cNvSpPr/>
              <p:nvPr/>
            </p:nvSpPr>
            <p:spPr>
              <a:xfrm>
                <a:off x="7128437" y="219422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96" name="Gerader Verbinder 95">
                <a:extLst>
                  <a:ext uri="{FF2B5EF4-FFF2-40B4-BE49-F238E27FC236}">
                    <a16:creationId xmlns:a16="http://schemas.microsoft.com/office/drawing/2014/main" id="{588FB646-3E73-4B95-B675-D541FCA811C8}"/>
                  </a:ext>
                </a:extLst>
              </p:cNvPr>
              <p:cNvCxnSpPr>
                <a:cxnSpLocks/>
              </p:cNvCxnSpPr>
              <p:nvPr/>
            </p:nvCxnSpPr>
            <p:spPr>
              <a:xfrm>
                <a:off x="7160268" y="2278048"/>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DE3D68D5-1FAD-402D-B278-3A3986333F8A}"/>
                  </a:ext>
                </a:extLst>
              </p:cNvPr>
              <p:cNvCxnSpPr>
                <a:cxnSpLocks/>
              </p:cNvCxnSpPr>
              <p:nvPr/>
            </p:nvCxnSpPr>
            <p:spPr>
              <a:xfrm flipH="1">
                <a:off x="7205147" y="2239948"/>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Textfeld 86">
              <a:extLst>
                <a:ext uri="{FF2B5EF4-FFF2-40B4-BE49-F238E27FC236}">
                  <a16:creationId xmlns:a16="http://schemas.microsoft.com/office/drawing/2014/main" id="{CE1B086F-5D7D-4580-8846-C9FD1EEECDF4}"/>
                </a:ext>
              </a:extLst>
            </p:cNvPr>
            <p:cNvSpPr txBox="1"/>
            <p:nvPr/>
          </p:nvSpPr>
          <p:spPr>
            <a:xfrm>
              <a:off x="7825364" y="714220"/>
              <a:ext cx="78193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sp>
          <p:nvSpPr>
            <p:cNvPr id="88" name="Textfeld 87">
              <a:extLst>
                <a:ext uri="{FF2B5EF4-FFF2-40B4-BE49-F238E27FC236}">
                  <a16:creationId xmlns:a16="http://schemas.microsoft.com/office/drawing/2014/main" id="{50C5C2EC-DD88-4911-88F9-BCBEBF8A23A1}"/>
                </a:ext>
              </a:extLst>
            </p:cNvPr>
            <p:cNvSpPr txBox="1"/>
            <p:nvPr/>
          </p:nvSpPr>
          <p:spPr>
            <a:xfrm>
              <a:off x="8326051" y="262516"/>
              <a:ext cx="78193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grpSp>
      <p:sp>
        <p:nvSpPr>
          <p:cNvPr id="40" name="Textfeld 39">
            <a:extLst>
              <a:ext uri="{FF2B5EF4-FFF2-40B4-BE49-F238E27FC236}">
                <a16:creationId xmlns:a16="http://schemas.microsoft.com/office/drawing/2014/main" id="{E72D1B7A-4CDA-4B43-85E6-EB4C24E959C5}"/>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PRID0273</a:t>
            </a:r>
          </a:p>
        </p:txBody>
      </p:sp>
      <p:grpSp>
        <p:nvGrpSpPr>
          <p:cNvPr id="5" name="Gruppieren 4">
            <a:extLst>
              <a:ext uri="{FF2B5EF4-FFF2-40B4-BE49-F238E27FC236}">
                <a16:creationId xmlns:a16="http://schemas.microsoft.com/office/drawing/2014/main" id="{3C32D274-13E7-47C9-829E-4F4B09F6EC9B}"/>
              </a:ext>
            </a:extLst>
          </p:cNvPr>
          <p:cNvGrpSpPr/>
          <p:nvPr/>
        </p:nvGrpSpPr>
        <p:grpSpPr>
          <a:xfrm>
            <a:off x="1100523" y="2021103"/>
            <a:ext cx="2859521" cy="1207341"/>
            <a:chOff x="777119" y="1953347"/>
            <a:chExt cx="2859521" cy="1207341"/>
          </a:xfrm>
        </p:grpSpPr>
        <p:sp>
          <p:nvSpPr>
            <p:cNvPr id="10" name="TextBox 9"/>
            <p:cNvSpPr txBox="1"/>
            <p:nvPr/>
          </p:nvSpPr>
          <p:spPr>
            <a:xfrm>
              <a:off x="1905337" y="1953347"/>
              <a:ext cx="1367865" cy="432001"/>
            </a:xfrm>
            <a:prstGeom prst="rect">
              <a:avLst/>
            </a:prstGeom>
            <a:noFill/>
          </p:spPr>
          <p:txBody>
            <a:bodyPr wrap="none" lIns="0" tIns="0" rIns="0" bIns="0" rtlCol="0">
              <a:noAutofit/>
            </a:bodyPr>
            <a:lstStyle/>
            <a:p>
              <a:pPr marR="0" algn="ctr" defTabSz="914400" eaLnBrk="1" fontAlgn="auto" latinLnBrk="0" hangingPunct="1">
                <a:lnSpc>
                  <a:spcPct val="150000"/>
                </a:lnSpc>
                <a:spcBef>
                  <a:spcPts val="500"/>
                </a:spcBef>
                <a:spcAft>
                  <a:spcPts val="0"/>
                </a:spcAft>
                <a:buClrTx/>
                <a:buSzTx/>
                <a:buFontTx/>
                <a:buNone/>
                <a:tabLst/>
              </a:pPr>
              <a:r>
                <a:rPr kumimoji="0" lang="en-US" sz="2400" b="0" i="1" u="none" strike="noStrike" kern="0" cap="none" spc="0" normalizeH="0" baseline="0" noProof="0" dirty="0">
                  <a:ln>
                    <a:noFill/>
                  </a:ln>
                  <a:solidFill>
                    <a:srgbClr val="7030A0"/>
                  </a:solidFill>
                  <a:effectLst/>
                  <a:uLnTx/>
                  <a:uFillTx/>
                </a:rPr>
                <a:t>Sport+</a:t>
              </a:r>
            </a:p>
          </p:txBody>
        </p:sp>
        <p:sp>
          <p:nvSpPr>
            <p:cNvPr id="32" name="TextBox 31"/>
            <p:cNvSpPr txBox="1"/>
            <p:nvPr/>
          </p:nvSpPr>
          <p:spPr>
            <a:xfrm>
              <a:off x="777119" y="2722646"/>
              <a:ext cx="1367865" cy="438042"/>
            </a:xfrm>
            <a:prstGeom prst="rect">
              <a:avLst/>
            </a:prstGeom>
            <a:noFill/>
          </p:spPr>
          <p:txBody>
            <a:bodyPr wrap="none" lIns="0" tIns="0" rIns="0" bIns="0" rtlCol="0">
              <a:noAutofit/>
            </a:bodyPr>
            <a:lstStyle/>
            <a:p>
              <a:pPr marR="0" algn="ctr" defTabSz="914400" eaLnBrk="1" fontAlgn="auto" latinLnBrk="0" hangingPunct="1">
                <a:lnSpc>
                  <a:spcPct val="150000"/>
                </a:lnSpc>
                <a:spcBef>
                  <a:spcPts val="500"/>
                </a:spcBef>
                <a:spcAft>
                  <a:spcPts val="0"/>
                </a:spcAft>
                <a:buClrTx/>
                <a:buSzTx/>
                <a:buFontTx/>
                <a:buNone/>
                <a:tabLst/>
              </a:pPr>
              <a:r>
                <a:rPr kumimoji="0" lang="en-US" sz="1800" b="0" i="1" u="none" strike="noStrike" kern="0" cap="none" spc="0" normalizeH="0" baseline="0" noProof="0" dirty="0">
                  <a:ln>
                    <a:noFill/>
                  </a:ln>
                  <a:solidFill>
                    <a:srgbClr val="92D050"/>
                  </a:solidFill>
                  <a:effectLst/>
                  <a:uLnTx/>
                  <a:uFillTx/>
                </a:rPr>
                <a:t>Individual</a:t>
              </a:r>
              <a:endParaRPr kumimoji="0" lang="en-US" sz="1800" b="0" i="1" u="none" strike="noStrike" kern="0" cap="none" spc="0" normalizeH="0" baseline="0" noProof="0" dirty="0">
                <a:ln>
                  <a:noFill/>
                </a:ln>
                <a:solidFill>
                  <a:srgbClr val="000000"/>
                </a:solidFill>
                <a:effectLst/>
                <a:uLnTx/>
                <a:uFillTx/>
              </a:endParaRPr>
            </a:p>
          </p:txBody>
        </p:sp>
        <p:sp>
          <p:nvSpPr>
            <p:cNvPr id="41" name="TextBox 31">
              <a:extLst>
                <a:ext uri="{FF2B5EF4-FFF2-40B4-BE49-F238E27FC236}">
                  <a16:creationId xmlns:a16="http://schemas.microsoft.com/office/drawing/2014/main" id="{A9ED67E5-68DB-4604-9812-830A6F0D3763}"/>
                </a:ext>
              </a:extLst>
            </p:cNvPr>
            <p:cNvSpPr txBox="1"/>
            <p:nvPr/>
          </p:nvSpPr>
          <p:spPr>
            <a:xfrm>
              <a:off x="1262711" y="2193390"/>
              <a:ext cx="1242214" cy="438042"/>
            </a:xfrm>
            <a:prstGeom prst="rect">
              <a:avLst/>
            </a:prstGeom>
            <a:noFill/>
          </p:spPr>
          <p:txBody>
            <a:bodyPr wrap="none" lIns="0" tIns="0" rIns="0" bIns="0" rtlCol="0">
              <a:noAutofit/>
            </a:bodyPr>
            <a:lstStyle/>
            <a:p>
              <a:pPr marR="0" algn="ctr" defTabSz="914400" eaLnBrk="1" fontAlgn="auto" latinLnBrk="0" hangingPunct="1">
                <a:lnSpc>
                  <a:spcPct val="150000"/>
                </a:lnSpc>
                <a:spcBef>
                  <a:spcPts val="500"/>
                </a:spcBef>
                <a:spcAft>
                  <a:spcPts val="0"/>
                </a:spcAft>
                <a:buClrTx/>
                <a:buSzTx/>
                <a:buFontTx/>
                <a:buNone/>
                <a:tabLst/>
              </a:pPr>
              <a:r>
                <a:rPr lang="en-US" sz="2000" i="1" kern="0" dirty="0">
                  <a:solidFill>
                    <a:schemeClr val="accent1">
                      <a:lumMod val="75000"/>
                    </a:schemeClr>
                  </a:solidFill>
                </a:rPr>
                <a:t>Dynamic</a:t>
              </a:r>
              <a:endParaRPr kumimoji="0" lang="en-US" sz="1800" b="0" i="1" u="none" strike="noStrike" kern="0" cap="none" spc="0" normalizeH="0" baseline="0" noProof="0" dirty="0">
                <a:ln>
                  <a:noFill/>
                </a:ln>
                <a:solidFill>
                  <a:schemeClr val="accent1">
                    <a:lumMod val="75000"/>
                  </a:schemeClr>
                </a:solidFill>
                <a:effectLst/>
                <a:uLnTx/>
                <a:uFillTx/>
              </a:endParaRPr>
            </a:p>
          </p:txBody>
        </p:sp>
        <p:sp>
          <p:nvSpPr>
            <p:cNvPr id="42" name="TextBox 31">
              <a:extLst>
                <a:ext uri="{FF2B5EF4-FFF2-40B4-BE49-F238E27FC236}">
                  <a16:creationId xmlns:a16="http://schemas.microsoft.com/office/drawing/2014/main" id="{D1341B5E-7B07-460B-BD2B-AD28B3920C13}"/>
                </a:ext>
              </a:extLst>
            </p:cNvPr>
            <p:cNvSpPr txBox="1"/>
            <p:nvPr/>
          </p:nvSpPr>
          <p:spPr>
            <a:xfrm>
              <a:off x="2454922" y="2220777"/>
              <a:ext cx="936586" cy="438042"/>
            </a:xfrm>
            <a:prstGeom prst="rect">
              <a:avLst/>
            </a:prstGeom>
            <a:noFill/>
          </p:spPr>
          <p:txBody>
            <a:bodyPr wrap="none" lIns="0" tIns="0" rIns="0" bIns="0" rtlCol="0">
              <a:noAutofit/>
            </a:bodyPr>
            <a:lstStyle/>
            <a:p>
              <a:pPr marR="0" algn="ctr" defTabSz="914400" eaLnBrk="1" fontAlgn="auto" latinLnBrk="0" hangingPunct="1">
                <a:lnSpc>
                  <a:spcPct val="150000"/>
                </a:lnSpc>
                <a:spcBef>
                  <a:spcPts val="500"/>
                </a:spcBef>
                <a:spcAft>
                  <a:spcPts val="0"/>
                </a:spcAft>
                <a:buClrTx/>
                <a:buSzTx/>
                <a:buFontTx/>
                <a:buNone/>
                <a:tabLst/>
              </a:pPr>
              <a:r>
                <a:rPr lang="en-US" i="1" kern="0" dirty="0">
                  <a:solidFill>
                    <a:srgbClr val="000000"/>
                  </a:solidFill>
                </a:rPr>
                <a:t>Auto</a:t>
              </a:r>
              <a:endParaRPr kumimoji="0" lang="en-US" sz="1800" b="0" i="1" u="none" strike="noStrike" kern="0" cap="none" spc="0" normalizeH="0" baseline="0" noProof="0" dirty="0">
                <a:ln>
                  <a:noFill/>
                </a:ln>
                <a:solidFill>
                  <a:srgbClr val="000000"/>
                </a:solidFill>
                <a:effectLst/>
                <a:uLnTx/>
                <a:uFillTx/>
              </a:endParaRPr>
            </a:p>
          </p:txBody>
        </p:sp>
        <p:sp>
          <p:nvSpPr>
            <p:cNvPr id="44" name="TextBox 31">
              <a:extLst>
                <a:ext uri="{FF2B5EF4-FFF2-40B4-BE49-F238E27FC236}">
                  <a16:creationId xmlns:a16="http://schemas.microsoft.com/office/drawing/2014/main" id="{EC3CFA17-0BC3-4AC7-B3E0-81830FCEF4BB}"/>
                </a:ext>
              </a:extLst>
            </p:cNvPr>
            <p:cNvSpPr txBox="1"/>
            <p:nvPr/>
          </p:nvSpPr>
          <p:spPr>
            <a:xfrm>
              <a:off x="2454922" y="2554592"/>
              <a:ext cx="1181718" cy="438042"/>
            </a:xfrm>
            <a:prstGeom prst="rect">
              <a:avLst/>
            </a:prstGeom>
            <a:noFill/>
          </p:spPr>
          <p:txBody>
            <a:bodyPr wrap="none" lIns="0" tIns="0" rIns="0" bIns="0" rtlCol="0">
              <a:noAutofit/>
            </a:bodyPr>
            <a:lstStyle/>
            <a:p>
              <a:pPr marR="0" algn="ctr" defTabSz="914400" eaLnBrk="1" fontAlgn="auto" latinLnBrk="0" hangingPunct="1">
                <a:lnSpc>
                  <a:spcPct val="150000"/>
                </a:lnSpc>
                <a:spcBef>
                  <a:spcPts val="500"/>
                </a:spcBef>
                <a:spcAft>
                  <a:spcPts val="0"/>
                </a:spcAft>
                <a:buClrTx/>
                <a:buSzTx/>
                <a:buFontTx/>
                <a:buNone/>
                <a:tabLst/>
              </a:pPr>
              <a:r>
                <a:rPr lang="en-US" sz="2000" i="1" kern="0" dirty="0">
                  <a:solidFill>
                    <a:srgbClr val="FFC000"/>
                  </a:solidFill>
                </a:rPr>
                <a:t>Efficiency</a:t>
              </a:r>
              <a:endParaRPr kumimoji="0" lang="en-US" sz="2000" b="0" i="1" u="none" strike="noStrike" kern="0" cap="none" spc="0" normalizeH="0" baseline="0" noProof="0" dirty="0">
                <a:ln>
                  <a:noFill/>
                </a:ln>
                <a:solidFill>
                  <a:srgbClr val="FFC000"/>
                </a:solidFill>
                <a:effectLst/>
                <a:uLnTx/>
                <a:uFillTx/>
              </a:endParaRPr>
            </a:p>
          </p:txBody>
        </p:sp>
        <p:sp>
          <p:nvSpPr>
            <p:cNvPr id="45" name="TextBox 9">
              <a:extLst>
                <a:ext uri="{FF2B5EF4-FFF2-40B4-BE49-F238E27FC236}">
                  <a16:creationId xmlns:a16="http://schemas.microsoft.com/office/drawing/2014/main" id="{F87D9147-6EC6-45DC-86EF-42B723DC4E40}"/>
                </a:ext>
              </a:extLst>
            </p:cNvPr>
            <p:cNvSpPr txBox="1"/>
            <p:nvPr/>
          </p:nvSpPr>
          <p:spPr>
            <a:xfrm>
              <a:off x="1503578" y="2514148"/>
              <a:ext cx="936586" cy="432001"/>
            </a:xfrm>
            <a:prstGeom prst="rect">
              <a:avLst/>
            </a:prstGeom>
            <a:noFill/>
          </p:spPr>
          <p:txBody>
            <a:bodyPr wrap="none" lIns="0" tIns="0" rIns="0" bIns="0" rtlCol="0">
              <a:noAutofit/>
            </a:bodyPr>
            <a:lstStyle/>
            <a:p>
              <a:pPr marR="0" algn="ctr" defTabSz="914400" eaLnBrk="1" fontAlgn="auto" latinLnBrk="0" hangingPunct="1">
                <a:lnSpc>
                  <a:spcPct val="150000"/>
                </a:lnSpc>
                <a:spcBef>
                  <a:spcPts val="500"/>
                </a:spcBef>
                <a:spcAft>
                  <a:spcPts val="0"/>
                </a:spcAft>
                <a:buClrTx/>
                <a:buSzTx/>
                <a:buFontTx/>
                <a:buNone/>
                <a:tabLst/>
              </a:pPr>
              <a:r>
                <a:rPr lang="en-US" i="1" kern="0" dirty="0">
                  <a:solidFill>
                    <a:srgbClr val="000000"/>
                  </a:solidFill>
                </a:rPr>
                <a:t>Sport</a:t>
              </a:r>
              <a:endParaRPr kumimoji="0" lang="en-US" sz="1800" b="0" i="1" u="none" strike="noStrike" kern="0" cap="none" spc="0" normalizeH="0" baseline="0" noProof="0" dirty="0">
                <a:ln>
                  <a:noFill/>
                </a:ln>
                <a:solidFill>
                  <a:srgbClr val="000000"/>
                </a:solidFill>
                <a:effectLst/>
                <a:uLnTx/>
                <a:uFillTx/>
              </a:endParaRPr>
            </a:p>
          </p:txBody>
        </p:sp>
        <p:sp>
          <p:nvSpPr>
            <p:cNvPr id="46" name="TextBox 9">
              <a:extLst>
                <a:ext uri="{FF2B5EF4-FFF2-40B4-BE49-F238E27FC236}">
                  <a16:creationId xmlns:a16="http://schemas.microsoft.com/office/drawing/2014/main" id="{64961AEC-230D-4F53-B087-705516A64881}"/>
                </a:ext>
              </a:extLst>
            </p:cNvPr>
            <p:cNvSpPr txBox="1"/>
            <p:nvPr/>
          </p:nvSpPr>
          <p:spPr>
            <a:xfrm>
              <a:off x="1864002" y="2393675"/>
              <a:ext cx="1141660" cy="432001"/>
            </a:xfrm>
            <a:prstGeom prst="rect">
              <a:avLst/>
            </a:prstGeom>
            <a:noFill/>
          </p:spPr>
          <p:txBody>
            <a:bodyPr wrap="none" lIns="0" tIns="0" rIns="0" bIns="0" rtlCol="0">
              <a:noAutofit/>
            </a:bodyPr>
            <a:lstStyle/>
            <a:p>
              <a:pPr marR="0" algn="ctr" defTabSz="914400" eaLnBrk="1" fontAlgn="auto" latinLnBrk="0" hangingPunct="1">
                <a:lnSpc>
                  <a:spcPct val="150000"/>
                </a:lnSpc>
                <a:spcBef>
                  <a:spcPts val="500"/>
                </a:spcBef>
                <a:spcAft>
                  <a:spcPts val="0"/>
                </a:spcAft>
                <a:buClrTx/>
                <a:buSzTx/>
                <a:buFontTx/>
                <a:buNone/>
                <a:tabLst/>
              </a:pPr>
              <a:r>
                <a:rPr kumimoji="0" lang="en-US" sz="1800" b="0" i="1" u="none" strike="noStrike" kern="0" cap="none" spc="0" normalizeH="0" baseline="0" noProof="0" dirty="0">
                  <a:ln>
                    <a:noFill/>
                  </a:ln>
                  <a:solidFill>
                    <a:schemeClr val="accent6">
                      <a:lumMod val="60000"/>
                      <a:lumOff val="40000"/>
                    </a:schemeClr>
                  </a:solidFill>
                  <a:effectLst/>
                  <a:uLnTx/>
                  <a:uFillTx/>
                </a:rPr>
                <a:t>Comfort</a:t>
              </a:r>
            </a:p>
          </p:txBody>
        </p:sp>
        <p:sp>
          <p:nvSpPr>
            <p:cNvPr id="47" name="TextBox 9">
              <a:extLst>
                <a:ext uri="{FF2B5EF4-FFF2-40B4-BE49-F238E27FC236}">
                  <a16:creationId xmlns:a16="http://schemas.microsoft.com/office/drawing/2014/main" id="{8B196289-E9E0-4DD6-8712-390B0E5AEB1C}"/>
                </a:ext>
              </a:extLst>
            </p:cNvPr>
            <p:cNvSpPr txBox="1"/>
            <p:nvPr/>
          </p:nvSpPr>
          <p:spPr>
            <a:xfrm>
              <a:off x="1055270" y="2439474"/>
              <a:ext cx="723678" cy="432001"/>
            </a:xfrm>
            <a:prstGeom prst="rect">
              <a:avLst/>
            </a:prstGeom>
            <a:noFill/>
          </p:spPr>
          <p:txBody>
            <a:bodyPr wrap="none" lIns="0" tIns="0" rIns="0" bIns="0" rtlCol="0">
              <a:noAutofit/>
            </a:bodyPr>
            <a:lstStyle/>
            <a:p>
              <a:pPr marR="0" algn="ctr" defTabSz="914400" eaLnBrk="1" fontAlgn="auto" latinLnBrk="0" hangingPunct="1">
                <a:lnSpc>
                  <a:spcPct val="150000"/>
                </a:lnSpc>
                <a:spcBef>
                  <a:spcPts val="500"/>
                </a:spcBef>
                <a:spcAft>
                  <a:spcPts val="0"/>
                </a:spcAft>
                <a:buClrTx/>
                <a:buSzTx/>
                <a:buFontTx/>
                <a:buNone/>
                <a:tabLst/>
              </a:pPr>
              <a:r>
                <a:rPr kumimoji="0" lang="en-US" sz="1600" b="0" i="1" u="none" strike="noStrike" kern="0" cap="none" spc="0" normalizeH="0" baseline="0" noProof="0" dirty="0">
                  <a:ln>
                    <a:noFill/>
                  </a:ln>
                  <a:solidFill>
                    <a:srgbClr val="000000"/>
                  </a:solidFill>
                  <a:effectLst/>
                  <a:uLnTx/>
                  <a:uFillTx/>
                </a:rPr>
                <a:t>Eco</a:t>
              </a:r>
            </a:p>
          </p:txBody>
        </p:sp>
      </p:grpSp>
      <p:sp>
        <p:nvSpPr>
          <p:cNvPr id="6" name="Bogen 5">
            <a:extLst>
              <a:ext uri="{FF2B5EF4-FFF2-40B4-BE49-F238E27FC236}">
                <a16:creationId xmlns:a16="http://schemas.microsoft.com/office/drawing/2014/main" id="{FCB8F24F-12D4-4673-BF57-D4E8D58DE1CC}"/>
              </a:ext>
            </a:extLst>
          </p:cNvPr>
          <p:cNvSpPr/>
          <p:nvPr/>
        </p:nvSpPr>
        <p:spPr>
          <a:xfrm rot="18837808">
            <a:off x="304981" y="2039892"/>
            <a:ext cx="4742574" cy="4742574"/>
          </a:xfrm>
          <a:prstGeom prst="arc">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Slide Number Placeholder 3">
            <a:extLst>
              <a:ext uri="{FF2B5EF4-FFF2-40B4-BE49-F238E27FC236}">
                <a16:creationId xmlns:a16="http://schemas.microsoft.com/office/drawing/2014/main" id="{682AB39E-A74A-41AC-A2D8-74B2702BA04E}"/>
              </a:ext>
            </a:extLst>
          </p:cNvPr>
          <p:cNvSpPr>
            <a:spLocks noGrp="1"/>
          </p:cNvSpPr>
          <p:nvPr>
            <p:ph type="sldNum" sz="quarter" idx="12"/>
          </p:nvPr>
        </p:nvSpPr>
        <p:spPr>
          <a:xfrm>
            <a:off x="266700" y="5628640"/>
            <a:ext cx="288290" cy="410210"/>
          </a:xfrm>
        </p:spPr>
        <p:txBody>
          <a:bodyPr/>
          <a:lstStyle/>
          <a:p>
            <a:fld id="{4898AEC0-503E-4FA4-859C-D0F72D6E3F79}" type="slidenum">
              <a:rPr lang="en-US" noProof="1" smtClean="0"/>
              <a:pPr/>
              <a:t>16</a:t>
            </a:fld>
            <a:endParaRPr lang="en-US" noProof="1"/>
          </a:p>
        </p:txBody>
      </p:sp>
    </p:spTree>
    <p:extLst>
      <p:ext uri="{BB962C8B-B14F-4D97-AF65-F5344CB8AC3E}">
        <p14:creationId xmlns:p14="http://schemas.microsoft.com/office/powerpoint/2010/main" val="363979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2335869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6"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1" name="Gruppieren 10">
            <a:extLst>
              <a:ext uri="{FF2B5EF4-FFF2-40B4-BE49-F238E27FC236}">
                <a16:creationId xmlns:a16="http://schemas.microsoft.com/office/drawing/2014/main" id="{AED54A22-EE87-43FD-B32D-A3C709E0E1F8}"/>
              </a:ext>
            </a:extLst>
          </p:cNvPr>
          <p:cNvGrpSpPr/>
          <p:nvPr/>
        </p:nvGrpSpPr>
        <p:grpSpPr>
          <a:xfrm>
            <a:off x="7818120" y="259200"/>
            <a:ext cx="2428240" cy="807720"/>
            <a:chOff x="7425600" y="193040"/>
            <a:chExt cx="2428240" cy="807720"/>
          </a:xfrm>
        </p:grpSpPr>
        <p:grpSp>
          <p:nvGrpSpPr>
            <p:cNvPr id="28" name="Gruppieren 27">
              <a:extLst>
                <a:ext uri="{FF2B5EF4-FFF2-40B4-BE49-F238E27FC236}">
                  <a16:creationId xmlns:a16="http://schemas.microsoft.com/office/drawing/2014/main" id="{9CD1CC16-F677-46ED-A546-50ADDAF61DBE}"/>
                </a:ext>
              </a:extLst>
            </p:cNvPr>
            <p:cNvGrpSpPr/>
            <p:nvPr/>
          </p:nvGrpSpPr>
          <p:grpSpPr>
            <a:xfrm>
              <a:off x="8235400" y="257175"/>
              <a:ext cx="1565641" cy="678447"/>
              <a:chOff x="6618663" y="358384"/>
              <a:chExt cx="1565641" cy="678447"/>
            </a:xfrm>
          </p:grpSpPr>
          <p:sp>
            <p:nvSpPr>
              <p:cNvPr id="30" name="Freeform 8">
                <a:extLst>
                  <a:ext uri="{FF2B5EF4-FFF2-40B4-BE49-F238E27FC236}">
                    <a16:creationId xmlns:a16="http://schemas.microsoft.com/office/drawing/2014/main" id="{03C253D6-1ED0-4011-845D-DDA3DA0AC108}"/>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31" name="Freeform 11">
                <a:extLst>
                  <a:ext uri="{FF2B5EF4-FFF2-40B4-BE49-F238E27FC236}">
                    <a16:creationId xmlns:a16="http://schemas.microsoft.com/office/drawing/2014/main" id="{139EAE3A-7850-4810-AA26-374A944C957A}"/>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32" name="Freeform 14">
                <a:extLst>
                  <a:ext uri="{FF2B5EF4-FFF2-40B4-BE49-F238E27FC236}">
                    <a16:creationId xmlns:a16="http://schemas.microsoft.com/office/drawing/2014/main" id="{FF0754C3-53A6-425A-9B35-6254E552E9FF}"/>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29" name="Rechteck 28">
              <a:extLst>
                <a:ext uri="{FF2B5EF4-FFF2-40B4-BE49-F238E27FC236}">
                  <a16:creationId xmlns:a16="http://schemas.microsoft.com/office/drawing/2014/main" id="{8D8357A8-D313-469B-9F34-47662F27EDB9}"/>
                </a:ext>
              </a:extLst>
            </p:cNvPr>
            <p:cNvSpPr/>
            <p:nvPr/>
          </p:nvSpPr>
          <p:spPr>
            <a:xfrm>
              <a:off x="7425600" y="193040"/>
              <a:ext cx="24282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14" name="Textfeld 13">
            <a:extLst>
              <a:ext uri="{FF2B5EF4-FFF2-40B4-BE49-F238E27FC236}">
                <a16:creationId xmlns:a16="http://schemas.microsoft.com/office/drawing/2014/main" id="{5B01A89E-52D5-408C-B716-9086EBC2B6E8}"/>
              </a:ext>
            </a:extLst>
          </p:cNvPr>
          <p:cNvSpPr txBox="1"/>
          <p:nvPr/>
        </p:nvSpPr>
        <p:spPr>
          <a:xfrm>
            <a:off x="8115078" y="495752"/>
            <a:ext cx="51546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25" name="Rechteck: abgerundete Ecken 24">
            <a:extLst>
              <a:ext uri="{FF2B5EF4-FFF2-40B4-BE49-F238E27FC236}">
                <a16:creationId xmlns:a16="http://schemas.microsoft.com/office/drawing/2014/main" id="{5BF0B3BF-3ECE-45E2-97CA-1C24CBDA0DB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Rechteck: abgerundete Ecken 20">
            <a:extLst>
              <a:ext uri="{FF2B5EF4-FFF2-40B4-BE49-F238E27FC236}">
                <a16:creationId xmlns:a16="http://schemas.microsoft.com/office/drawing/2014/main" id="{2620A4DA-53EF-42F1-AE9F-A4A7FE587206}"/>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2" name="Gerader Verbinder 21">
            <a:extLst>
              <a:ext uri="{FF2B5EF4-FFF2-40B4-BE49-F238E27FC236}">
                <a16:creationId xmlns:a16="http://schemas.microsoft.com/office/drawing/2014/main" id="{F1733CC1-59E7-4673-A086-174C202F4CB6}"/>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F8A77D-3203-4C93-AFB0-3A56205750D9}"/>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unde Klammer links/rechts 23">
            <a:extLst>
              <a:ext uri="{FF2B5EF4-FFF2-40B4-BE49-F238E27FC236}">
                <a16:creationId xmlns:a16="http://schemas.microsoft.com/office/drawing/2014/main" id="{37BEB4F6-4277-4BCC-8D56-FDCA2007A255}"/>
              </a:ext>
            </a:extLst>
          </p:cNvPr>
          <p:cNvSpPr/>
          <p:nvPr/>
        </p:nvSpPr>
        <p:spPr>
          <a:xfrm>
            <a:off x="8666527" y="5817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Gerader Verbinder 37">
            <a:extLst>
              <a:ext uri="{FF2B5EF4-FFF2-40B4-BE49-F238E27FC236}">
                <a16:creationId xmlns:a16="http://schemas.microsoft.com/office/drawing/2014/main" id="{4E46CD65-40AA-47E6-90AC-66EB6FF16610}"/>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A20C283-FBF9-4780-8C15-748DCA5D7D59}"/>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unde Klammer links/rechts 39">
            <a:extLst>
              <a:ext uri="{FF2B5EF4-FFF2-40B4-BE49-F238E27FC236}">
                <a16:creationId xmlns:a16="http://schemas.microsoft.com/office/drawing/2014/main" id="{FE815BEC-5891-452B-966A-49E1B0D37881}"/>
              </a:ext>
            </a:extLst>
          </p:cNvPr>
          <p:cNvSpPr/>
          <p:nvPr/>
        </p:nvSpPr>
        <p:spPr>
          <a:xfrm>
            <a:off x="8914177" y="355085"/>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Gerader Verbinder 40">
            <a:extLst>
              <a:ext uri="{FF2B5EF4-FFF2-40B4-BE49-F238E27FC236}">
                <a16:creationId xmlns:a16="http://schemas.microsoft.com/office/drawing/2014/main" id="{CE201054-98D8-42DC-8229-5407879F75AE}"/>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89E0EC43-A972-4367-A3AD-7FB82E361343}"/>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unde Klammer links/rechts 42">
            <a:extLst>
              <a:ext uri="{FF2B5EF4-FFF2-40B4-BE49-F238E27FC236}">
                <a16:creationId xmlns:a16="http://schemas.microsoft.com/office/drawing/2014/main" id="{8350B4F5-EB99-4AAC-92D5-ADF28CD7BA2C}"/>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feld 32">
            <a:extLst>
              <a:ext uri="{FF2B5EF4-FFF2-40B4-BE49-F238E27FC236}">
                <a16:creationId xmlns:a16="http://schemas.microsoft.com/office/drawing/2014/main" id="{E465625A-E893-4ADD-A5E6-8C09FD2CD3C3}"/>
              </a:ext>
            </a:extLst>
          </p:cNvPr>
          <p:cNvSpPr txBox="1"/>
          <p:nvPr/>
        </p:nvSpPr>
        <p:spPr>
          <a:xfrm>
            <a:off x="8360036" y="267511"/>
            <a:ext cx="523650"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34" name="Textfeld 33">
            <a:extLst>
              <a:ext uri="{FF2B5EF4-FFF2-40B4-BE49-F238E27FC236}">
                <a16:creationId xmlns:a16="http://schemas.microsoft.com/office/drawing/2014/main" id="{ED63BDED-D1AB-4475-B330-32FFFE9E9CA6}"/>
              </a:ext>
            </a:extLst>
          </p:cNvPr>
          <p:cNvSpPr txBox="1"/>
          <p:nvPr/>
        </p:nvSpPr>
        <p:spPr>
          <a:xfrm>
            <a:off x="7891769" y="723868"/>
            <a:ext cx="525756"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Cooperative behavior</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a:xfrm>
            <a:off x="259200" y="259200"/>
            <a:ext cx="7558920" cy="388800"/>
          </a:xfrm>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45" name="Rechteck: abgerundete Ecken 44">
            <a:extLst>
              <a:ext uri="{FF2B5EF4-FFF2-40B4-BE49-F238E27FC236}">
                <a16:creationId xmlns:a16="http://schemas.microsoft.com/office/drawing/2014/main" id="{E9FE4F1F-A888-4C0D-B101-2D6D4F497056}"/>
              </a:ext>
            </a:extLst>
          </p:cNvPr>
          <p:cNvSpPr/>
          <p:nvPr/>
        </p:nvSpPr>
        <p:spPr>
          <a:xfrm>
            <a:off x="8424297" y="799782"/>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46" name="Gerader Verbinder 45">
            <a:extLst>
              <a:ext uri="{FF2B5EF4-FFF2-40B4-BE49-F238E27FC236}">
                <a16:creationId xmlns:a16="http://schemas.microsoft.com/office/drawing/2014/main" id="{C45301A2-3303-4E3F-B41C-6B8EE25656E4}"/>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AAD7EF93-91F4-439B-99B1-32BE35783894}"/>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unde Klammer links/rechts 47">
            <a:extLst>
              <a:ext uri="{FF2B5EF4-FFF2-40B4-BE49-F238E27FC236}">
                <a16:creationId xmlns:a16="http://schemas.microsoft.com/office/drawing/2014/main" id="{B8D2A163-F639-48EA-89DE-3101C8E6F48E}"/>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ectangle 32">
            <a:extLst>
              <a:ext uri="{FF2B5EF4-FFF2-40B4-BE49-F238E27FC236}">
                <a16:creationId xmlns:a16="http://schemas.microsoft.com/office/drawing/2014/main" id="{25FAA15B-5AF6-41A5-BACE-95FF8DC01FDC}"/>
              </a:ext>
            </a:extLst>
          </p:cNvPr>
          <p:cNvSpPr/>
          <p:nvPr/>
        </p:nvSpPr>
        <p:spPr>
          <a:xfrm>
            <a:off x="259200" y="1295400"/>
            <a:ext cx="4860000" cy="191781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200" y="3375460"/>
            <a:ext cx="4860000"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Font typeface="Wingdings 3" panose="05040102010807070707" pitchFamily="18" charset="2"/>
              <a:buNone/>
            </a:pPr>
            <a:r>
              <a:rPr lang="en-US" sz="1200" dirty="0">
                <a:latin typeface="Bosch Office Sans" pitchFamily="34" charset="0"/>
              </a:rPr>
              <a:t>The Cooperative behavior reacts to neighboring vehicles both (1) when the driver indicates a lane change or (2) when a neighboring vehicle intends a lane change to the ego lane due to a slower preceding vehicle.</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(1) Speed reduction to position ego vehicle at a gap of the neighboring vehicles to allow lane change of ego vehicle</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(2) Gap to preceding vehicle is increased to allow neighboring vehicle a lane change into ego lane</a:t>
            </a:r>
            <a:endParaRPr lang="en-US" sz="1200" dirty="0"/>
          </a:p>
        </p:txBody>
      </p:sp>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Improves overall traffic flow by considering neighboring lane vehicles and their behavior</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Increases the natural driving behavior of the main feature</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Reduced driver interactions</a:t>
            </a:r>
          </a:p>
        </p:txBody>
      </p:sp>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5853600" y="3445200"/>
            <a:ext cx="4860000" cy="2183439"/>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1450" lvl="2" indent="-171450" defTabSz="914400" fontAlgn="base">
              <a:lnSpc>
                <a:spcPct val="100000"/>
              </a:lnSpc>
              <a:spcAft>
                <a:spcPts val="0"/>
              </a:spcAft>
              <a:buClr>
                <a:schemeClr val="tx1"/>
              </a:buClr>
              <a:buSzPct val="120000"/>
              <a:buFont typeface="Wingdings" panose="05000000000000000000" pitchFamily="2" charset="2"/>
              <a:buChar char="§"/>
              <a:defRPr/>
            </a:pPr>
            <a:r>
              <a:rPr lang="en-US" sz="1200" dirty="0"/>
              <a:t>No additional technology element necessary</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6700" y="3305719"/>
            <a:ext cx="432000" cy="432000"/>
          </a:xfrm>
          <a:prstGeom prst="rect">
            <a:avLst/>
          </a:prstGeom>
        </p:spPr>
      </p:pic>
      <p:sp>
        <p:nvSpPr>
          <p:cNvPr id="37" name="Textfeld 36">
            <a:extLst>
              <a:ext uri="{FF2B5EF4-FFF2-40B4-BE49-F238E27FC236}">
                <a16:creationId xmlns:a16="http://schemas.microsoft.com/office/drawing/2014/main" id="{9EEA9142-85D9-4A80-80D2-046DFDA1A84F}"/>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PRID0280</a:t>
            </a:r>
          </a:p>
        </p:txBody>
      </p:sp>
      <p:grpSp>
        <p:nvGrpSpPr>
          <p:cNvPr id="56" name="Gruppieren 55">
            <a:extLst>
              <a:ext uri="{FF2B5EF4-FFF2-40B4-BE49-F238E27FC236}">
                <a16:creationId xmlns:a16="http://schemas.microsoft.com/office/drawing/2014/main" id="{EB2D8C0F-5D07-4C79-A761-0A7FFCA9B610}"/>
              </a:ext>
            </a:extLst>
          </p:cNvPr>
          <p:cNvGrpSpPr/>
          <p:nvPr/>
        </p:nvGrpSpPr>
        <p:grpSpPr>
          <a:xfrm>
            <a:off x="3849919" y="1618598"/>
            <a:ext cx="560906" cy="560906"/>
            <a:chOff x="5534453" y="4737684"/>
            <a:chExt cx="560906" cy="560906"/>
          </a:xfrm>
        </p:grpSpPr>
        <p:pic>
          <p:nvPicPr>
            <p:cNvPr id="57" name="Grafik 56">
              <a:extLst>
                <a:ext uri="{FF2B5EF4-FFF2-40B4-BE49-F238E27FC236}">
                  <a16:creationId xmlns:a16="http://schemas.microsoft.com/office/drawing/2014/main" id="{0C11A21E-1901-44AF-8B77-F1746E4FA5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0215" y="4763446"/>
              <a:ext cx="509385" cy="509385"/>
            </a:xfrm>
            <a:prstGeom prst="rect">
              <a:avLst/>
            </a:prstGeom>
          </p:spPr>
        </p:pic>
        <p:sp>
          <p:nvSpPr>
            <p:cNvPr id="58" name="Bogen 57">
              <a:extLst>
                <a:ext uri="{FF2B5EF4-FFF2-40B4-BE49-F238E27FC236}">
                  <a16:creationId xmlns:a16="http://schemas.microsoft.com/office/drawing/2014/main" id="{A96DE071-6DF7-49AC-ADF2-C1A19F73E1B6}"/>
                </a:ext>
              </a:extLst>
            </p:cNvPr>
            <p:cNvSpPr/>
            <p:nvPr/>
          </p:nvSpPr>
          <p:spPr>
            <a:xfrm rot="16947606">
              <a:off x="5534453" y="4737684"/>
              <a:ext cx="560906" cy="560906"/>
            </a:xfrm>
            <a:prstGeom prst="arc">
              <a:avLst>
                <a:gd name="adj1" fmla="val 18102671"/>
                <a:gd name="adj2" fmla="val 1043752"/>
              </a:avLst>
            </a:prstGeom>
            <a:ln w="19050">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 name="Textfeld 15">
            <a:extLst>
              <a:ext uri="{FF2B5EF4-FFF2-40B4-BE49-F238E27FC236}">
                <a16:creationId xmlns:a16="http://schemas.microsoft.com/office/drawing/2014/main" id="{D115879F-9F39-462F-B38B-BB87EA48615E}"/>
              </a:ext>
            </a:extLst>
          </p:cNvPr>
          <p:cNvSpPr txBox="1"/>
          <p:nvPr/>
        </p:nvSpPr>
        <p:spPr>
          <a:xfrm>
            <a:off x="381307" y="1648651"/>
            <a:ext cx="395991" cy="4191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kern="0" dirty="0">
                <a:solidFill>
                  <a:srgbClr val="000000"/>
                </a:solidFill>
              </a:rPr>
              <a:t>(1)</a:t>
            </a:r>
            <a:endParaRPr kumimoji="0" lang="en-US" sz="1800" b="0" i="0" u="none" strike="noStrike" kern="0" cap="none" spc="0" normalizeH="0" baseline="0" noProof="0" dirty="0">
              <a:ln>
                <a:noFill/>
              </a:ln>
              <a:solidFill>
                <a:srgbClr val="000000"/>
              </a:solidFill>
              <a:effectLst/>
              <a:uLnTx/>
              <a:uFillTx/>
            </a:endParaRPr>
          </a:p>
        </p:txBody>
      </p:sp>
      <p:sp>
        <p:nvSpPr>
          <p:cNvPr id="62" name="Textfeld 61">
            <a:extLst>
              <a:ext uri="{FF2B5EF4-FFF2-40B4-BE49-F238E27FC236}">
                <a16:creationId xmlns:a16="http://schemas.microsoft.com/office/drawing/2014/main" id="{65289757-F7DF-4FB7-A9C1-696AEEF4C0B1}"/>
              </a:ext>
            </a:extLst>
          </p:cNvPr>
          <p:cNvSpPr txBox="1"/>
          <p:nvPr/>
        </p:nvSpPr>
        <p:spPr>
          <a:xfrm>
            <a:off x="758303" y="2606012"/>
            <a:ext cx="395991" cy="4191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kern="0" dirty="0">
                <a:solidFill>
                  <a:srgbClr val="000000"/>
                </a:solidFill>
              </a:rPr>
              <a:t>(2)</a:t>
            </a:r>
            <a:endParaRPr kumimoji="0" lang="en-US" sz="1800" b="0" i="0" u="none" strike="noStrike" kern="0" cap="none" spc="0" normalizeH="0" baseline="0" noProof="0" dirty="0">
              <a:ln>
                <a:noFill/>
              </a:ln>
              <a:solidFill>
                <a:srgbClr val="000000"/>
              </a:solidFill>
              <a:effectLst/>
              <a:uLnTx/>
              <a:uFillTx/>
            </a:endParaRPr>
          </a:p>
        </p:txBody>
      </p:sp>
      <p:pic>
        <p:nvPicPr>
          <p:cNvPr id="7" name="Grafik 6">
            <a:extLst>
              <a:ext uri="{FF2B5EF4-FFF2-40B4-BE49-F238E27FC236}">
                <a16:creationId xmlns:a16="http://schemas.microsoft.com/office/drawing/2014/main" id="{7F6B5F75-F84B-40EB-84C2-7F0AE3867018}"/>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5493" b="91519" l="42246" r="94265">
                        <a14:foregroundMark x1="44265" y1="89580" x2="73021" y2="88893"/>
                        <a14:foregroundMark x1="73021" y1="88893" x2="70679" y2="74919"/>
                        <a14:foregroundMark x1="79967" y1="54160" x2="95574" y2="19280"/>
                        <a14:foregroundMark x1="79660" y1="54847" x2="79967" y2="54160"/>
                        <a14:foregroundMark x1="77510" y1="59653" x2="77655" y2="59330"/>
                        <a14:foregroundMark x1="70679" y1="74919" x2="77510" y2="59653"/>
                        <a14:foregroundMark x1="95545" y1="16262" x2="91680" y2="4281"/>
                        <a14:foregroundMark x1="91680" y1="4281" x2="63086" y2="5170"/>
                        <a14:foregroundMark x1="63086" y1="5170" x2="46042" y2="17326"/>
                        <a14:foregroundMark x1="46042" y1="17326" x2="38853" y2="59572"/>
                        <a14:foregroundMark x1="38853" y1="59572" x2="46769" y2="73910"/>
                        <a14:foregroundMark x1="46769" y1="73910" x2="42326" y2="88449"/>
                        <a14:foregroundMark x1="42326" y1="88449" x2="43780" y2="91519"/>
                        <a14:foregroundMark x1="44265" y1="12601" x2="67286" y2="3796"/>
                        <a14:foregroundMark x1="67286" y1="3796" x2="96527" y2="5493"/>
                        <a14:foregroundMark x1="96527" y1="5493" x2="70194" y2="11147"/>
                        <a14:foregroundMark x1="70194" y1="11147" x2="51131" y2="11147"/>
                        <a14:foregroundMark x1="68255" y1="7472" x2="68255" y2="7472"/>
                        <a14:foregroundMark x1="67771" y1="7472" x2="65347" y2="7229"/>
                        <a14:foregroundMark x1="62359" y1="6987" x2="62359" y2="6987"/>
                        <a14:foregroundMark x1="60420" y1="6745" x2="60420" y2="6745"/>
                        <a14:foregroundMark x1="60420" y1="6745" x2="64378" y2="6018"/>
                        <a14:foregroundMark x1="43700" y1="9935" x2="43700" y2="9935"/>
                        <a14:foregroundMark x1="43457" y1="8279" x2="43457" y2="8279"/>
                        <a14:foregroundMark x1="43700" y1="5533" x2="43700" y2="5533"/>
                        <a14:foregroundMark x1="43215" y1="44911" x2="43215" y2="44911"/>
                        <a14:foregroundMark x1="43215" y1="43578" x2="43215" y2="43578"/>
                        <a14:foregroundMark x1="43700" y1="51454" x2="43700" y2="51454"/>
                        <a14:foregroundMark x1="86026" y1="49354" x2="86026" y2="49354"/>
                        <a14:foregroundMark x1="86914" y1="49031" x2="86914" y2="49031"/>
                        <a14:foregroundMark x1="88934" y1="47577" x2="88934" y2="47577"/>
                        <a14:foregroundMark x1="83845" y1="51131" x2="83845" y2="51131"/>
                        <a14:foregroundMark x1="94265" y1="37036" x2="94265" y2="37036"/>
                        <a14:foregroundMark x1="77706" y1="55008" x2="77706" y2="55008"/>
                        <a14:foregroundMark x1="77141" y1="55654" x2="77141" y2="55654"/>
                        <a14:backgroundMark x1="78918" y1="55574" x2="78918" y2="55574"/>
                        <a14:backgroundMark x1="78918" y1="55775" x2="78918" y2="55775"/>
                        <a14:backgroundMark x1="78271" y1="56341" x2="78271" y2="56341"/>
                        <a14:backgroundMark x1="78514" y1="56987" x2="78514" y2="56987"/>
                        <a14:backgroundMark x1="78514" y1="57351" x2="78514" y2="57351"/>
                        <a14:backgroundMark x1="78271" y1="57876" x2="78271" y2="57876"/>
                        <a14:backgroundMark x1="99596" y1="18255" x2="99596" y2="18255"/>
                        <a14:backgroundMark x1="97577" y1="17932" x2="97577" y2="17932"/>
                        <a14:backgroundMark x1="97577" y1="17730" x2="97577" y2="17730"/>
                        <a14:backgroundMark x1="96042" y1="17811" x2="96042" y2="17811"/>
                        <a14:backgroundMark x1="96042" y1="18174" x2="96042" y2="18174"/>
                        <a14:backgroundMark x1="79725" y1="55210" x2="79725" y2="55210"/>
                        <a14:backgroundMark x1="79483" y1="54847" x2="79483" y2="54847"/>
                        <a14:backgroundMark x1="79483" y1="54847" x2="79483" y2="54847"/>
                        <a14:backgroundMark x1="79725" y1="54685" x2="79725" y2="54685"/>
                        <a14:backgroundMark x1="79402" y1="55048" x2="79402" y2="55048"/>
                        <a14:backgroundMark x1="79402" y1="55735" x2="79402" y2="55735"/>
                        <a14:backgroundMark x1="79160" y1="56099" x2="79160" y2="56099"/>
                        <a14:backgroundMark x1="79160" y1="56462" x2="79079" y2="56947"/>
                        <a14:backgroundMark x1="78837" y1="57270" x2="78433" y2="58683"/>
                        <a14:backgroundMark x1="77625" y1="59006" x2="77625" y2="59006"/>
                        <a14:backgroundMark x1="78029" y1="58845" x2="78029" y2="58845"/>
                        <a14:backgroundMark x1="78191" y1="59330" x2="78191" y2="59330"/>
                        <a14:backgroundMark x1="77868" y1="59451" x2="77868" y2="59451"/>
                        <a14:backgroundMark x1="78029" y1="59289" x2="78029" y2="59289"/>
                        <a14:backgroundMark x1="77868" y1="59128" x2="77868" y2="59128"/>
                        <a14:backgroundMark x1="77868" y1="59653" x2="77868" y2="59653"/>
                        <a14:backgroundMark x1="77868" y1="59895" x2="77868" y2="59895"/>
                        <a14:backgroundMark x1="78595" y1="56664" x2="81906" y2="53998"/>
                        <a14:backgroundMark x1="79806" y1="56543" x2="82068" y2="53796"/>
                        <a14:backgroundMark x1="78029" y1="60541" x2="81826" y2="55412"/>
                        <a14:backgroundMark x1="80048" y1="54160" x2="80048" y2="54160"/>
                        <a14:backgroundMark x1="79968" y1="54402" x2="79968" y2="54402"/>
                        <a14:backgroundMark x1="79968" y1="54685" x2="79968" y2="54685"/>
                        <a14:backgroundMark x1="79483" y1="55412" x2="79483" y2="55412"/>
                        <a14:backgroundMark x1="79968" y1="55412" x2="79968" y2="55412"/>
                        <a14:backgroundMark x1="79968" y1="55412" x2="79968" y2="55412"/>
                        <a14:backgroundMark x1="79483" y1="54685" x2="79483" y2="54685"/>
                        <a14:backgroundMark x1="79806" y1="54847" x2="79806" y2="54847"/>
                        <a14:backgroundMark x1="79806" y1="54847" x2="79806" y2="54847"/>
                        <a14:backgroundMark x1="79806" y1="54564" x2="79806" y2="54564"/>
                        <a14:backgroundMark x1="77706" y1="59774" x2="77706" y2="59774"/>
                        <a14:backgroundMark x1="95961" y1="5452" x2="95961" y2="5452"/>
                        <a14:backgroundMark x1="96123" y1="5695" x2="96123" y2="5695"/>
                        <a14:backgroundMark x1="96123" y1="5695" x2="96123" y2="5695"/>
                        <a14:backgroundMark x1="96123" y1="5695" x2="96123" y2="5695"/>
                        <a14:backgroundMark x1="96688" y1="5695" x2="96688" y2="5695"/>
                        <a14:backgroundMark x1="96365" y1="5695" x2="96365" y2="5695"/>
                        <a14:backgroundMark x1="96284" y1="5695" x2="96284" y2="5695"/>
                        <a14:backgroundMark x1="96042" y1="5614" x2="96042" y2="5614"/>
                        <a14:backgroundMark x1="96042" y1="5452" x2="96042" y2="5452"/>
                        <a14:backgroundMark x1="96688" y1="5533" x2="96688" y2="5533"/>
                        <a14:backgroundMark x1="96042" y1="5533" x2="96042" y2="5533"/>
                        <a14:backgroundMark x1="95719" y1="5775" x2="95719" y2="5775"/>
                        <a14:backgroundMark x1="95719" y1="5735" x2="95719" y2="5735"/>
                        <a14:backgroundMark x1="96688" y1="5331" x2="96688" y2="5331"/>
                        <a14:backgroundMark x1="95477" y1="19225" x2="95719" y2="15994"/>
                        <a14:backgroundMark x1="95719" y1="19507" x2="95719" y2="19346"/>
                        <a14:backgroundMark x1="96284" y1="18255" x2="96284" y2="18255"/>
                        <a14:backgroundMark x1="96284" y1="18255" x2="96284" y2="18255"/>
                        <a14:backgroundMark x1="96284" y1="17771" x2="96284" y2="17771"/>
                        <a14:backgroundMark x1="96365" y1="18255" x2="96365" y2="18255"/>
                        <a14:backgroundMark x1="96042" y1="18901" x2="96042" y2="18901"/>
                        <a14:backgroundMark x1="96042" y1="19063" x2="96042" y2="19063"/>
                        <a14:backgroundMark x1="96042" y1="18821" x2="96042" y2="18821"/>
                        <a14:backgroundMark x1="96284" y1="18538" x2="96284" y2="18538"/>
                        <a14:backgroundMark x1="96284" y1="18457" x2="96284" y2="18457"/>
                        <a14:backgroundMark x1="96284" y1="18538" x2="96284" y2="18538"/>
                        <a14:backgroundMark x1="96123" y1="18457" x2="96123" y2="18457"/>
                        <a14:backgroundMark x1="96123" y1="18255" x2="96284" y2="18094"/>
                        <a14:backgroundMark x1="96284" y1="18094" x2="96284" y2="18094"/>
                        <a14:backgroundMark x1="96365" y1="18013" x2="96365" y2="18174"/>
                        <a14:backgroundMark x1="96365" y1="18538" x2="96365" y2="18538"/>
                      </a14:backgroundRemoval>
                    </a14:imgEffect>
                  </a14:imgLayer>
                </a14:imgProps>
              </a:ext>
              <a:ext uri="{28A0092B-C50C-407E-A947-70E740481C1C}">
                <a14:useLocalDpi xmlns:a14="http://schemas.microsoft.com/office/drawing/2010/main" val="0"/>
              </a:ext>
            </a:extLst>
          </a:blip>
          <a:srcRect l="41691" t="4284" r="4900" b="9892"/>
          <a:stretch/>
        </p:blipFill>
        <p:spPr>
          <a:xfrm rot="5400000">
            <a:off x="1893792" y="307669"/>
            <a:ext cx="916850" cy="2946640"/>
          </a:xfrm>
          <a:prstGeom prst="rect">
            <a:avLst/>
          </a:prstGeom>
        </p:spPr>
      </p:pic>
      <p:pic>
        <p:nvPicPr>
          <p:cNvPr id="13" name="Grafik 12">
            <a:extLst>
              <a:ext uri="{FF2B5EF4-FFF2-40B4-BE49-F238E27FC236}">
                <a16:creationId xmlns:a16="http://schemas.microsoft.com/office/drawing/2014/main" id="{C3DA03DD-FE60-4C06-A823-65427EC5385B}"/>
              </a:ext>
            </a:extLst>
          </p:cNvPr>
          <p:cNvPicPr>
            <a:picLocks noChangeAspect="1"/>
          </p:cNvPicPr>
          <p:nvPr/>
        </p:nvPicPr>
        <p:blipFill rotWithShape="1">
          <a:blip r:embed="rId12">
            <a:extLst>
              <a:ext uri="{28A0092B-C50C-407E-A947-70E740481C1C}">
                <a14:useLocalDpi xmlns:a14="http://schemas.microsoft.com/office/drawing/2010/main" val="0"/>
              </a:ext>
            </a:extLst>
          </a:blip>
          <a:srcRect l="44931" t="3405" r="1876" b="10818"/>
          <a:stretch/>
        </p:blipFill>
        <p:spPr>
          <a:xfrm rot="5400000">
            <a:off x="2373742" y="1258087"/>
            <a:ext cx="913663" cy="2946640"/>
          </a:xfrm>
          <a:prstGeom prst="rect">
            <a:avLst/>
          </a:prstGeom>
        </p:spPr>
      </p:pic>
      <p:cxnSp>
        <p:nvCxnSpPr>
          <p:cNvPr id="12" name="Gerade Verbindung mit Pfeil 11">
            <a:extLst>
              <a:ext uri="{FF2B5EF4-FFF2-40B4-BE49-F238E27FC236}">
                <a16:creationId xmlns:a16="http://schemas.microsoft.com/office/drawing/2014/main" id="{AE2B2ACF-E5AA-483B-9CC5-B689A91CA9A0}"/>
              </a:ext>
            </a:extLst>
          </p:cNvPr>
          <p:cNvCxnSpPr>
            <a:cxnSpLocks/>
          </p:cNvCxnSpPr>
          <p:nvPr/>
        </p:nvCxnSpPr>
        <p:spPr>
          <a:xfrm>
            <a:off x="2287058" y="2731749"/>
            <a:ext cx="4393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3F649E95-3731-467E-B305-FAFE8B384114}"/>
              </a:ext>
            </a:extLst>
          </p:cNvPr>
          <p:cNvSpPr txBox="1"/>
          <p:nvPr/>
        </p:nvSpPr>
        <p:spPr>
          <a:xfrm>
            <a:off x="2459101" y="2507539"/>
            <a:ext cx="200025" cy="281354"/>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a:ln>
                  <a:noFill/>
                </a:ln>
                <a:solidFill>
                  <a:schemeClr val="accent1"/>
                </a:solidFill>
                <a:effectLst/>
                <a:uLnTx/>
                <a:uFillTx/>
              </a:rPr>
              <a:t>&gt;</a:t>
            </a:r>
          </a:p>
        </p:txBody>
      </p:sp>
    </p:spTree>
    <p:extLst>
      <p:ext uri="{BB962C8B-B14F-4D97-AF65-F5344CB8AC3E}">
        <p14:creationId xmlns:p14="http://schemas.microsoft.com/office/powerpoint/2010/main" val="349307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337154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1"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Wrong side overtaking avoidance</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49" name="Rectangle 32">
            <a:extLst>
              <a:ext uri="{FF2B5EF4-FFF2-40B4-BE49-F238E27FC236}">
                <a16:creationId xmlns:a16="http://schemas.microsoft.com/office/drawing/2014/main" id="{25FAA15B-5AF6-41A5-BACE-95FF8DC01FDC}"/>
              </a:ext>
            </a:extLst>
          </p:cNvPr>
          <p:cNvSpPr/>
          <p:nvPr/>
        </p:nvSpPr>
        <p:spPr>
          <a:xfrm>
            <a:off x="259200" y="1295400"/>
            <a:ext cx="4860000" cy="191781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200" y="3445201"/>
            <a:ext cx="4860000"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Font typeface="Wingdings 3" panose="05040102010807070707" pitchFamily="18" charset="2"/>
              <a:buNone/>
            </a:pPr>
            <a:r>
              <a:rPr lang="en-US" sz="1200" dirty="0">
                <a:solidFill>
                  <a:srgbClr val="000000"/>
                </a:solidFill>
                <a:latin typeface="Bosch Office Sans" pitchFamily="34" charset="0"/>
              </a:rPr>
              <a:t>The Wrong side overtaking avoidance prevents an unwanted overtaking at the ‘wrong’ side while ACC is active.</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Ego vehicle keeps distance to preceding vehicle in the neighboring lane</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Related traffic rule applies to some target countries</a:t>
            </a:r>
            <a:endParaRPr lang="en-US" sz="1100" dirty="0">
              <a:solidFill>
                <a:schemeClr val="accent1">
                  <a:lumMod val="75000"/>
                </a:schemeClr>
              </a:solidFill>
            </a:endParaRPr>
          </a:p>
          <a:p>
            <a:pPr marL="538163" lvl="2" indent="-271463" fontAlgn="auto">
              <a:lnSpc>
                <a:spcPct val="100000"/>
              </a:lnSpc>
              <a:spcAft>
                <a:spcPts val="0"/>
              </a:spcAft>
              <a:buClr>
                <a:schemeClr val="tx1"/>
              </a:buClr>
              <a:buSzPct val="120000"/>
              <a:buFont typeface="Arial" charset="0"/>
              <a:buChar char="–"/>
            </a:pPr>
            <a:endParaRPr lang="en-US" sz="1200" dirty="0"/>
          </a:p>
        </p:txBody>
      </p:sp>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Prevents the driver to cancel ACC in case of a wrong side overtaking scenario</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Supports driver to increases safety while ACC is active</a:t>
            </a:r>
          </a:p>
        </p:txBody>
      </p:sp>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5853600" y="3445200"/>
            <a:ext cx="4860000" cy="2183439"/>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1450" lvl="2" indent="-171450" defTabSz="914400" fontAlgn="base">
              <a:lnSpc>
                <a:spcPct val="100000"/>
              </a:lnSpc>
              <a:spcAft>
                <a:spcPts val="0"/>
              </a:spcAft>
              <a:buClr>
                <a:schemeClr val="tx1"/>
              </a:buClr>
              <a:buSzPct val="120000"/>
              <a:buFont typeface="Wingdings" panose="05000000000000000000" pitchFamily="2" charset="2"/>
              <a:buChar char="§"/>
              <a:defRPr/>
            </a:pPr>
            <a:r>
              <a:rPr lang="en-US" sz="1200" dirty="0">
                <a:solidFill>
                  <a:srgbClr val="000000"/>
                </a:solidFill>
              </a:rPr>
              <a:t>Geofencing if required for specific target country and road selection (according to the state specific legal conditions)</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6700" y="3375460"/>
            <a:ext cx="432000" cy="432000"/>
          </a:xfrm>
          <a:prstGeom prst="rect">
            <a:avLst/>
          </a:prstGeom>
        </p:spPr>
      </p:pic>
      <p:pic>
        <p:nvPicPr>
          <p:cNvPr id="15" name="Grafik 14">
            <a:extLst>
              <a:ext uri="{FF2B5EF4-FFF2-40B4-BE49-F238E27FC236}">
                <a16:creationId xmlns:a16="http://schemas.microsoft.com/office/drawing/2014/main" id="{0E3F7E4F-BD32-48FF-B129-8B0664527862}"/>
              </a:ext>
            </a:extLst>
          </p:cNvPr>
          <p:cNvPicPr>
            <a:picLocks noChangeAspect="1"/>
          </p:cNvPicPr>
          <p:nvPr/>
        </p:nvPicPr>
        <p:blipFill rotWithShape="1">
          <a:blip r:embed="rId9">
            <a:extLst>
              <a:ext uri="{28A0092B-C50C-407E-A947-70E740481C1C}">
                <a14:useLocalDpi xmlns:a14="http://schemas.microsoft.com/office/drawing/2010/main" val="0"/>
              </a:ext>
            </a:extLst>
          </a:blip>
          <a:srcRect l="4540" t="5139" r="5941" b="6457"/>
          <a:stretch/>
        </p:blipFill>
        <p:spPr>
          <a:xfrm rot="5400000">
            <a:off x="2106243" y="45784"/>
            <a:ext cx="1228326" cy="4043413"/>
          </a:xfrm>
          <a:prstGeom prst="rect">
            <a:avLst/>
          </a:prstGeom>
        </p:spPr>
      </p:pic>
      <p:cxnSp>
        <p:nvCxnSpPr>
          <p:cNvPr id="18" name="Gerader Verbinder 17">
            <a:extLst>
              <a:ext uri="{FF2B5EF4-FFF2-40B4-BE49-F238E27FC236}">
                <a16:creationId xmlns:a16="http://schemas.microsoft.com/office/drawing/2014/main" id="{13F96C0D-F1C0-4558-924A-0B1D9AEF3B1C}"/>
              </a:ext>
            </a:extLst>
          </p:cNvPr>
          <p:cNvCxnSpPr>
            <a:cxnSpLocks/>
          </p:cNvCxnSpPr>
          <p:nvPr/>
        </p:nvCxnSpPr>
        <p:spPr>
          <a:xfrm>
            <a:off x="1811215" y="1943101"/>
            <a:ext cx="0" cy="738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6E6D0E85-2B3F-45F9-8F90-D7FB835A6A5D}"/>
              </a:ext>
            </a:extLst>
          </p:cNvPr>
          <p:cNvCxnSpPr>
            <a:cxnSpLocks/>
          </p:cNvCxnSpPr>
          <p:nvPr/>
        </p:nvCxnSpPr>
        <p:spPr>
          <a:xfrm>
            <a:off x="2066192" y="1943101"/>
            <a:ext cx="0" cy="738553"/>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37AA36D1-E4E9-4C5B-AE79-6D5EB234F568}"/>
              </a:ext>
            </a:extLst>
          </p:cNvPr>
          <p:cNvPicPr>
            <a:picLocks noChangeAspect="1"/>
          </p:cNvPicPr>
          <p:nvPr/>
        </p:nvPicPr>
        <p:blipFill>
          <a:blip r:embed="rId10"/>
          <a:stretch>
            <a:fillRect/>
          </a:stretch>
        </p:blipFill>
        <p:spPr>
          <a:xfrm>
            <a:off x="1337788" y="2701249"/>
            <a:ext cx="1210624" cy="390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Rechteck 25">
            <a:extLst>
              <a:ext uri="{FF2B5EF4-FFF2-40B4-BE49-F238E27FC236}">
                <a16:creationId xmlns:a16="http://schemas.microsoft.com/office/drawing/2014/main" id="{459FF7CF-1D35-4AEB-AF2B-0E7D846D3395}"/>
              </a:ext>
            </a:extLst>
          </p:cNvPr>
          <p:cNvSpPr/>
          <p:nvPr/>
        </p:nvSpPr>
        <p:spPr>
          <a:xfrm>
            <a:off x="1337788" y="2701249"/>
            <a:ext cx="1210614" cy="384057"/>
          </a:xfrm>
          <a:prstGeom prst="rect">
            <a:avLst/>
          </a:prstGeom>
          <a:noFill/>
          <a:ln w="9525" cap="flat" cmpd="sng" algn="ctr">
            <a:solidFill>
              <a:schemeClr val="tx2">
                <a:lumMod val="60000"/>
                <a:lumOff val="40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4" name="Textfeld 43">
            <a:extLst>
              <a:ext uri="{FF2B5EF4-FFF2-40B4-BE49-F238E27FC236}">
                <a16:creationId xmlns:a16="http://schemas.microsoft.com/office/drawing/2014/main" id="{6A1A0265-5786-43F0-937F-661785DF74FC}"/>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PRID0203</a:t>
            </a:r>
          </a:p>
        </p:txBody>
      </p:sp>
      <p:grpSp>
        <p:nvGrpSpPr>
          <p:cNvPr id="75" name="Gruppieren 74">
            <a:extLst>
              <a:ext uri="{FF2B5EF4-FFF2-40B4-BE49-F238E27FC236}">
                <a16:creationId xmlns:a16="http://schemas.microsoft.com/office/drawing/2014/main" id="{11D48231-E36D-400E-9F15-EF801964E289}"/>
              </a:ext>
            </a:extLst>
          </p:cNvPr>
          <p:cNvGrpSpPr/>
          <p:nvPr/>
        </p:nvGrpSpPr>
        <p:grpSpPr>
          <a:xfrm>
            <a:off x="7818120" y="259200"/>
            <a:ext cx="2428240" cy="807720"/>
            <a:chOff x="7425600" y="193040"/>
            <a:chExt cx="2428240" cy="807720"/>
          </a:xfrm>
        </p:grpSpPr>
        <p:grpSp>
          <p:nvGrpSpPr>
            <p:cNvPr id="76" name="Gruppieren 75">
              <a:extLst>
                <a:ext uri="{FF2B5EF4-FFF2-40B4-BE49-F238E27FC236}">
                  <a16:creationId xmlns:a16="http://schemas.microsoft.com/office/drawing/2014/main" id="{5CE9B1C2-D4EE-48F3-8AF3-99C8D7AB2AFC}"/>
                </a:ext>
              </a:extLst>
            </p:cNvPr>
            <p:cNvGrpSpPr/>
            <p:nvPr/>
          </p:nvGrpSpPr>
          <p:grpSpPr>
            <a:xfrm>
              <a:off x="8235400" y="257175"/>
              <a:ext cx="1565641" cy="678447"/>
              <a:chOff x="6618663" y="358384"/>
              <a:chExt cx="1565641" cy="678447"/>
            </a:xfrm>
          </p:grpSpPr>
          <p:sp>
            <p:nvSpPr>
              <p:cNvPr id="78" name="Freeform 8">
                <a:extLst>
                  <a:ext uri="{FF2B5EF4-FFF2-40B4-BE49-F238E27FC236}">
                    <a16:creationId xmlns:a16="http://schemas.microsoft.com/office/drawing/2014/main" id="{1CF7FF1D-6370-4DCE-AE47-E2AFD3B65D09}"/>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79" name="Freeform 11">
                <a:extLst>
                  <a:ext uri="{FF2B5EF4-FFF2-40B4-BE49-F238E27FC236}">
                    <a16:creationId xmlns:a16="http://schemas.microsoft.com/office/drawing/2014/main" id="{0B1029AA-7785-4EBB-8A72-B5B877A50D64}"/>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80" name="Freeform 14">
                <a:extLst>
                  <a:ext uri="{FF2B5EF4-FFF2-40B4-BE49-F238E27FC236}">
                    <a16:creationId xmlns:a16="http://schemas.microsoft.com/office/drawing/2014/main" id="{DD3E0B32-82DE-42CB-BE54-B23EDE8C18B7}"/>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77" name="Rechteck 76">
              <a:extLst>
                <a:ext uri="{FF2B5EF4-FFF2-40B4-BE49-F238E27FC236}">
                  <a16:creationId xmlns:a16="http://schemas.microsoft.com/office/drawing/2014/main" id="{AC99A68E-D370-419E-B8F0-113E9692CFE2}"/>
                </a:ext>
              </a:extLst>
            </p:cNvPr>
            <p:cNvSpPr/>
            <p:nvPr/>
          </p:nvSpPr>
          <p:spPr>
            <a:xfrm>
              <a:off x="7425600" y="193040"/>
              <a:ext cx="24282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81" name="Textfeld 80">
            <a:extLst>
              <a:ext uri="{FF2B5EF4-FFF2-40B4-BE49-F238E27FC236}">
                <a16:creationId xmlns:a16="http://schemas.microsoft.com/office/drawing/2014/main" id="{A3AB2F08-8D2B-4A35-A97A-4E8A7156BAAA}"/>
              </a:ext>
            </a:extLst>
          </p:cNvPr>
          <p:cNvSpPr txBox="1"/>
          <p:nvPr/>
        </p:nvSpPr>
        <p:spPr>
          <a:xfrm>
            <a:off x="8115078" y="495752"/>
            <a:ext cx="51546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82" name="Rechteck: abgerundete Ecken 81">
            <a:extLst>
              <a:ext uri="{FF2B5EF4-FFF2-40B4-BE49-F238E27FC236}">
                <a16:creationId xmlns:a16="http://schemas.microsoft.com/office/drawing/2014/main" id="{45BE898F-1DF4-4428-BAFD-758DB616ED7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3" name="Rechteck: abgerundete Ecken 82">
            <a:extLst>
              <a:ext uri="{FF2B5EF4-FFF2-40B4-BE49-F238E27FC236}">
                <a16:creationId xmlns:a16="http://schemas.microsoft.com/office/drawing/2014/main" id="{2F4AB6F5-FF93-466D-85C0-975173AE94C5}"/>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4" name="Gerader Verbinder 83">
            <a:extLst>
              <a:ext uri="{FF2B5EF4-FFF2-40B4-BE49-F238E27FC236}">
                <a16:creationId xmlns:a16="http://schemas.microsoft.com/office/drawing/2014/main" id="{BDDF03CB-B1A5-4256-8AA7-3E3FE4D5A754}"/>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BD23DFC0-2649-4B11-A46D-2E112E3ECB83}"/>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Runde Klammer links/rechts 85">
            <a:extLst>
              <a:ext uri="{FF2B5EF4-FFF2-40B4-BE49-F238E27FC236}">
                <a16:creationId xmlns:a16="http://schemas.microsoft.com/office/drawing/2014/main" id="{D987358A-D7A9-45F8-80C7-EE0DFD85FB46}"/>
              </a:ext>
            </a:extLst>
          </p:cNvPr>
          <p:cNvSpPr/>
          <p:nvPr/>
        </p:nvSpPr>
        <p:spPr>
          <a:xfrm>
            <a:off x="8666527" y="5817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Gerader Verbinder 86">
            <a:extLst>
              <a:ext uri="{FF2B5EF4-FFF2-40B4-BE49-F238E27FC236}">
                <a16:creationId xmlns:a16="http://schemas.microsoft.com/office/drawing/2014/main" id="{A74B559C-9138-4300-92D0-A90A0140BE51}"/>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Gerader Verbinder 87">
            <a:extLst>
              <a:ext uri="{FF2B5EF4-FFF2-40B4-BE49-F238E27FC236}">
                <a16:creationId xmlns:a16="http://schemas.microsoft.com/office/drawing/2014/main" id="{15922B89-93ED-4D4F-BDBC-84685A560BE4}"/>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Runde Klammer links/rechts 88">
            <a:extLst>
              <a:ext uri="{FF2B5EF4-FFF2-40B4-BE49-F238E27FC236}">
                <a16:creationId xmlns:a16="http://schemas.microsoft.com/office/drawing/2014/main" id="{993FBF46-DDF1-4A9C-82FD-DBDD582BE561}"/>
              </a:ext>
            </a:extLst>
          </p:cNvPr>
          <p:cNvSpPr/>
          <p:nvPr/>
        </p:nvSpPr>
        <p:spPr>
          <a:xfrm>
            <a:off x="8914177" y="355085"/>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0" name="Gerader Verbinder 89">
            <a:extLst>
              <a:ext uri="{FF2B5EF4-FFF2-40B4-BE49-F238E27FC236}">
                <a16:creationId xmlns:a16="http://schemas.microsoft.com/office/drawing/2014/main" id="{9B8ACD4F-A0BC-484C-8667-D558B4C6101C}"/>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25DED39B-CEFE-4930-B511-D451B44CACC4}"/>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Runde Klammer links/rechts 91">
            <a:extLst>
              <a:ext uri="{FF2B5EF4-FFF2-40B4-BE49-F238E27FC236}">
                <a16:creationId xmlns:a16="http://schemas.microsoft.com/office/drawing/2014/main" id="{B335EE2F-706E-4559-B530-77DE83352123}"/>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feld 92">
            <a:extLst>
              <a:ext uri="{FF2B5EF4-FFF2-40B4-BE49-F238E27FC236}">
                <a16:creationId xmlns:a16="http://schemas.microsoft.com/office/drawing/2014/main" id="{2EE7CFB9-DBA7-492B-A35D-CB3E83771A96}"/>
              </a:ext>
            </a:extLst>
          </p:cNvPr>
          <p:cNvSpPr txBox="1"/>
          <p:nvPr/>
        </p:nvSpPr>
        <p:spPr>
          <a:xfrm>
            <a:off x="8360036" y="267511"/>
            <a:ext cx="523650"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94" name="Textfeld 93">
            <a:extLst>
              <a:ext uri="{FF2B5EF4-FFF2-40B4-BE49-F238E27FC236}">
                <a16:creationId xmlns:a16="http://schemas.microsoft.com/office/drawing/2014/main" id="{6E6A9B5B-2A18-4683-9DAD-A038ECA8C9E8}"/>
              </a:ext>
            </a:extLst>
          </p:cNvPr>
          <p:cNvSpPr txBox="1"/>
          <p:nvPr/>
        </p:nvSpPr>
        <p:spPr>
          <a:xfrm>
            <a:off x="7891769" y="723868"/>
            <a:ext cx="525756"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95" name="Rechteck: abgerundete Ecken 94">
            <a:extLst>
              <a:ext uri="{FF2B5EF4-FFF2-40B4-BE49-F238E27FC236}">
                <a16:creationId xmlns:a16="http://schemas.microsoft.com/office/drawing/2014/main" id="{08C58140-907E-49E7-AA51-3511FBACBC1D}"/>
              </a:ext>
            </a:extLst>
          </p:cNvPr>
          <p:cNvSpPr/>
          <p:nvPr/>
        </p:nvSpPr>
        <p:spPr>
          <a:xfrm>
            <a:off x="8424297" y="799782"/>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96" name="Gerader Verbinder 95">
            <a:extLst>
              <a:ext uri="{FF2B5EF4-FFF2-40B4-BE49-F238E27FC236}">
                <a16:creationId xmlns:a16="http://schemas.microsoft.com/office/drawing/2014/main" id="{E3B388AA-45E9-4403-84B2-4AD00F4843DC}"/>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7C9E7831-E7A5-4E47-82AD-3E5246198533}"/>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unde Klammer links/rechts 97">
            <a:extLst>
              <a:ext uri="{FF2B5EF4-FFF2-40B4-BE49-F238E27FC236}">
                <a16:creationId xmlns:a16="http://schemas.microsoft.com/office/drawing/2014/main" id="{159D810D-34E4-4EAD-BCD2-91610B3B5B73}"/>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38604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24118697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3"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1" name="Gruppieren 10">
            <a:extLst>
              <a:ext uri="{FF2B5EF4-FFF2-40B4-BE49-F238E27FC236}">
                <a16:creationId xmlns:a16="http://schemas.microsoft.com/office/drawing/2014/main" id="{AED54A22-EE87-43FD-B32D-A3C709E0E1F8}"/>
              </a:ext>
            </a:extLst>
          </p:cNvPr>
          <p:cNvGrpSpPr/>
          <p:nvPr/>
        </p:nvGrpSpPr>
        <p:grpSpPr>
          <a:xfrm>
            <a:off x="7818120" y="259200"/>
            <a:ext cx="2428240" cy="807720"/>
            <a:chOff x="7425600" y="193040"/>
            <a:chExt cx="2428240" cy="807720"/>
          </a:xfrm>
        </p:grpSpPr>
        <p:grpSp>
          <p:nvGrpSpPr>
            <p:cNvPr id="28" name="Gruppieren 27">
              <a:extLst>
                <a:ext uri="{FF2B5EF4-FFF2-40B4-BE49-F238E27FC236}">
                  <a16:creationId xmlns:a16="http://schemas.microsoft.com/office/drawing/2014/main" id="{9CD1CC16-F677-46ED-A546-50ADDAF61DBE}"/>
                </a:ext>
              </a:extLst>
            </p:cNvPr>
            <p:cNvGrpSpPr/>
            <p:nvPr/>
          </p:nvGrpSpPr>
          <p:grpSpPr>
            <a:xfrm>
              <a:off x="8235400" y="257175"/>
              <a:ext cx="1565641" cy="678447"/>
              <a:chOff x="6618663" y="358384"/>
              <a:chExt cx="1565641" cy="678447"/>
            </a:xfrm>
          </p:grpSpPr>
          <p:sp>
            <p:nvSpPr>
              <p:cNvPr id="30" name="Freeform 8">
                <a:extLst>
                  <a:ext uri="{FF2B5EF4-FFF2-40B4-BE49-F238E27FC236}">
                    <a16:creationId xmlns:a16="http://schemas.microsoft.com/office/drawing/2014/main" id="{03C253D6-1ED0-4011-845D-DDA3DA0AC108}"/>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31" name="Freeform 11">
                <a:extLst>
                  <a:ext uri="{FF2B5EF4-FFF2-40B4-BE49-F238E27FC236}">
                    <a16:creationId xmlns:a16="http://schemas.microsoft.com/office/drawing/2014/main" id="{139EAE3A-7850-4810-AA26-374A944C957A}"/>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32" name="Freeform 14">
                <a:extLst>
                  <a:ext uri="{FF2B5EF4-FFF2-40B4-BE49-F238E27FC236}">
                    <a16:creationId xmlns:a16="http://schemas.microsoft.com/office/drawing/2014/main" id="{FF0754C3-53A6-425A-9B35-6254E552E9FF}"/>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29" name="Rechteck 28">
              <a:extLst>
                <a:ext uri="{FF2B5EF4-FFF2-40B4-BE49-F238E27FC236}">
                  <a16:creationId xmlns:a16="http://schemas.microsoft.com/office/drawing/2014/main" id="{8D8357A8-D313-469B-9F34-47662F27EDB9}"/>
                </a:ext>
              </a:extLst>
            </p:cNvPr>
            <p:cNvSpPr/>
            <p:nvPr/>
          </p:nvSpPr>
          <p:spPr>
            <a:xfrm>
              <a:off x="7425600" y="193040"/>
              <a:ext cx="24282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14" name="Textfeld 13">
            <a:extLst>
              <a:ext uri="{FF2B5EF4-FFF2-40B4-BE49-F238E27FC236}">
                <a16:creationId xmlns:a16="http://schemas.microsoft.com/office/drawing/2014/main" id="{5B01A89E-52D5-408C-B716-9086EBC2B6E8}"/>
              </a:ext>
            </a:extLst>
          </p:cNvPr>
          <p:cNvSpPr txBox="1"/>
          <p:nvPr/>
        </p:nvSpPr>
        <p:spPr>
          <a:xfrm>
            <a:off x="8115078" y="495752"/>
            <a:ext cx="51546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25" name="Rechteck: abgerundete Ecken 24">
            <a:extLst>
              <a:ext uri="{FF2B5EF4-FFF2-40B4-BE49-F238E27FC236}">
                <a16:creationId xmlns:a16="http://schemas.microsoft.com/office/drawing/2014/main" id="{5BF0B3BF-3ECE-45E2-97CA-1C24CBDA0DB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Rechteck: abgerundete Ecken 20">
            <a:extLst>
              <a:ext uri="{FF2B5EF4-FFF2-40B4-BE49-F238E27FC236}">
                <a16:creationId xmlns:a16="http://schemas.microsoft.com/office/drawing/2014/main" id="{2620A4DA-53EF-42F1-AE9F-A4A7FE587206}"/>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2" name="Gerader Verbinder 21">
            <a:extLst>
              <a:ext uri="{FF2B5EF4-FFF2-40B4-BE49-F238E27FC236}">
                <a16:creationId xmlns:a16="http://schemas.microsoft.com/office/drawing/2014/main" id="{F1733CC1-59E7-4673-A086-174C202F4CB6}"/>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F8A77D-3203-4C93-AFB0-3A56205750D9}"/>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unde Klammer links/rechts 23">
            <a:extLst>
              <a:ext uri="{FF2B5EF4-FFF2-40B4-BE49-F238E27FC236}">
                <a16:creationId xmlns:a16="http://schemas.microsoft.com/office/drawing/2014/main" id="{37BEB4F6-4277-4BCC-8D56-FDCA2007A255}"/>
              </a:ext>
            </a:extLst>
          </p:cNvPr>
          <p:cNvSpPr/>
          <p:nvPr/>
        </p:nvSpPr>
        <p:spPr>
          <a:xfrm>
            <a:off x="8666527" y="5817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Gerader Verbinder 37">
            <a:extLst>
              <a:ext uri="{FF2B5EF4-FFF2-40B4-BE49-F238E27FC236}">
                <a16:creationId xmlns:a16="http://schemas.microsoft.com/office/drawing/2014/main" id="{4E46CD65-40AA-47E6-90AC-66EB6FF16610}"/>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A20C283-FBF9-4780-8C15-748DCA5D7D59}"/>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unde Klammer links/rechts 39">
            <a:extLst>
              <a:ext uri="{FF2B5EF4-FFF2-40B4-BE49-F238E27FC236}">
                <a16:creationId xmlns:a16="http://schemas.microsoft.com/office/drawing/2014/main" id="{FE815BEC-5891-452B-966A-49E1B0D37881}"/>
              </a:ext>
            </a:extLst>
          </p:cNvPr>
          <p:cNvSpPr/>
          <p:nvPr/>
        </p:nvSpPr>
        <p:spPr>
          <a:xfrm>
            <a:off x="8914177" y="355085"/>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Gerader Verbinder 40">
            <a:extLst>
              <a:ext uri="{FF2B5EF4-FFF2-40B4-BE49-F238E27FC236}">
                <a16:creationId xmlns:a16="http://schemas.microsoft.com/office/drawing/2014/main" id="{CE201054-98D8-42DC-8229-5407879F75AE}"/>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89E0EC43-A972-4367-A3AD-7FB82E361343}"/>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unde Klammer links/rechts 42">
            <a:extLst>
              <a:ext uri="{FF2B5EF4-FFF2-40B4-BE49-F238E27FC236}">
                <a16:creationId xmlns:a16="http://schemas.microsoft.com/office/drawing/2014/main" id="{8350B4F5-EB99-4AAC-92D5-ADF28CD7BA2C}"/>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feld 32">
            <a:extLst>
              <a:ext uri="{FF2B5EF4-FFF2-40B4-BE49-F238E27FC236}">
                <a16:creationId xmlns:a16="http://schemas.microsoft.com/office/drawing/2014/main" id="{E465625A-E893-4ADD-A5E6-8C09FD2CD3C3}"/>
              </a:ext>
            </a:extLst>
          </p:cNvPr>
          <p:cNvSpPr txBox="1"/>
          <p:nvPr/>
        </p:nvSpPr>
        <p:spPr>
          <a:xfrm>
            <a:off x="8360036" y="267511"/>
            <a:ext cx="523650"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34" name="Textfeld 33">
            <a:extLst>
              <a:ext uri="{FF2B5EF4-FFF2-40B4-BE49-F238E27FC236}">
                <a16:creationId xmlns:a16="http://schemas.microsoft.com/office/drawing/2014/main" id="{ED63BDED-D1AB-4475-B330-32FFFE9E9CA6}"/>
              </a:ext>
            </a:extLst>
          </p:cNvPr>
          <p:cNvSpPr txBox="1"/>
          <p:nvPr/>
        </p:nvSpPr>
        <p:spPr>
          <a:xfrm>
            <a:off x="7891769" y="723868"/>
            <a:ext cx="525756"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Overtaking support</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sp>
        <p:nvSpPr>
          <p:cNvPr id="45" name="Rechteck: abgerundete Ecken 44">
            <a:extLst>
              <a:ext uri="{FF2B5EF4-FFF2-40B4-BE49-F238E27FC236}">
                <a16:creationId xmlns:a16="http://schemas.microsoft.com/office/drawing/2014/main" id="{E9FE4F1F-A888-4C0D-B101-2D6D4F497056}"/>
              </a:ext>
            </a:extLst>
          </p:cNvPr>
          <p:cNvSpPr/>
          <p:nvPr/>
        </p:nvSpPr>
        <p:spPr>
          <a:xfrm>
            <a:off x="8424297" y="799782"/>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46" name="Gerader Verbinder 45">
            <a:extLst>
              <a:ext uri="{FF2B5EF4-FFF2-40B4-BE49-F238E27FC236}">
                <a16:creationId xmlns:a16="http://schemas.microsoft.com/office/drawing/2014/main" id="{C45301A2-3303-4E3F-B41C-6B8EE25656E4}"/>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AAD7EF93-91F4-439B-99B1-32BE35783894}"/>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unde Klammer links/rechts 47">
            <a:extLst>
              <a:ext uri="{FF2B5EF4-FFF2-40B4-BE49-F238E27FC236}">
                <a16:creationId xmlns:a16="http://schemas.microsoft.com/office/drawing/2014/main" id="{B8D2A163-F639-48EA-89DE-3101C8E6F48E}"/>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200" y="3445201"/>
            <a:ext cx="4860000"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None/>
            </a:pPr>
            <a:r>
              <a:rPr lang="en-US" sz="1200" dirty="0">
                <a:latin typeface="Bosch Office Sans" pitchFamily="34" charset="0"/>
              </a:rPr>
              <a:t>The Overtake support increases speed of ego vehicle if driver intends to overtake (driver triggered by turn indicator)</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If </a:t>
            </a:r>
            <a:r>
              <a:rPr lang="en-US" sz="1200" dirty="0">
                <a:solidFill>
                  <a:srgbClr val="000000"/>
                </a:solidFill>
                <a:latin typeface="Bosch Office Sans" pitchFamily="34" charset="0"/>
              </a:rPr>
              <a:t>driver does not perform overtaking maneuver, speed and distance will again be adapted to preceding vehicle</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An increase of the ego speed is verified against preceding or overtaking </a:t>
            </a:r>
            <a:r>
              <a:rPr lang="en-US" sz="1200" dirty="0"/>
              <a:t>vehicles on the neighboring lane</a:t>
            </a:r>
          </a:p>
        </p:txBody>
      </p:sp>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Less interaction of driver needed</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Natural driving behavior on multiple lane roads while overtaking</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Supports natural traffic flow</a:t>
            </a:r>
          </a:p>
        </p:txBody>
      </p:sp>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5853600" y="3445200"/>
            <a:ext cx="4860000" cy="2183439"/>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1450" lvl="2" indent="-171450" defTabSz="914400" fontAlgn="base">
              <a:lnSpc>
                <a:spcPct val="100000"/>
              </a:lnSpc>
              <a:spcAft>
                <a:spcPts val="0"/>
              </a:spcAft>
              <a:buClr>
                <a:schemeClr val="tx1"/>
              </a:buClr>
              <a:buSzPct val="120000"/>
              <a:buFont typeface="Wingdings" panose="05000000000000000000" pitchFamily="2" charset="2"/>
              <a:buChar char="§"/>
              <a:defRPr/>
            </a:pPr>
            <a:r>
              <a:rPr lang="en-US" sz="1200" dirty="0"/>
              <a:t>Recommended: Rear corner radar for blind spot scenarios</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6700" y="3375460"/>
            <a:ext cx="432000" cy="432000"/>
          </a:xfrm>
          <a:prstGeom prst="rect">
            <a:avLst/>
          </a:prstGeom>
        </p:spPr>
      </p:pic>
      <p:sp>
        <p:nvSpPr>
          <p:cNvPr id="37" name="Textfeld 36">
            <a:extLst>
              <a:ext uri="{FF2B5EF4-FFF2-40B4-BE49-F238E27FC236}">
                <a16:creationId xmlns:a16="http://schemas.microsoft.com/office/drawing/2014/main" id="{D5AA2655-DEA3-477F-80F4-894561907A3F}"/>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PRID0215</a:t>
            </a:r>
          </a:p>
        </p:txBody>
      </p:sp>
      <p:grpSp>
        <p:nvGrpSpPr>
          <p:cNvPr id="19" name="Gruppieren 18">
            <a:extLst>
              <a:ext uri="{FF2B5EF4-FFF2-40B4-BE49-F238E27FC236}">
                <a16:creationId xmlns:a16="http://schemas.microsoft.com/office/drawing/2014/main" id="{508CEACF-A586-499E-AB9C-27190942496E}"/>
              </a:ext>
            </a:extLst>
          </p:cNvPr>
          <p:cNvGrpSpPr/>
          <p:nvPr/>
        </p:nvGrpSpPr>
        <p:grpSpPr>
          <a:xfrm>
            <a:off x="79263" y="-505777"/>
            <a:ext cx="5039937" cy="5706249"/>
            <a:chOff x="79263" y="-505777"/>
            <a:chExt cx="5039937" cy="5706249"/>
          </a:xfrm>
        </p:grpSpPr>
        <p:sp>
          <p:nvSpPr>
            <p:cNvPr id="49" name="Rectangle 32">
              <a:extLst>
                <a:ext uri="{FF2B5EF4-FFF2-40B4-BE49-F238E27FC236}">
                  <a16:creationId xmlns:a16="http://schemas.microsoft.com/office/drawing/2014/main" id="{25FAA15B-5AF6-41A5-BACE-95FF8DC01FDC}"/>
                </a:ext>
              </a:extLst>
            </p:cNvPr>
            <p:cNvSpPr/>
            <p:nvPr/>
          </p:nvSpPr>
          <p:spPr>
            <a:xfrm>
              <a:off x="259200" y="1295400"/>
              <a:ext cx="4860000" cy="191781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Grafik 6">
              <a:extLst>
                <a:ext uri="{FF2B5EF4-FFF2-40B4-BE49-F238E27FC236}">
                  <a16:creationId xmlns:a16="http://schemas.microsoft.com/office/drawing/2014/main" id="{E5EC518F-9A14-416E-8DDD-4831B4634214}"/>
                </a:ext>
              </a:extLst>
            </p:cNvPr>
            <p:cNvPicPr>
              <a:picLocks noChangeAspect="1"/>
            </p:cNvPicPr>
            <p:nvPr/>
          </p:nvPicPr>
          <p:blipFill rotWithShape="1">
            <a:blip r:embed="rId9">
              <a:extLst>
                <a:ext uri="{28A0092B-C50C-407E-A947-70E740481C1C}">
                  <a14:useLocalDpi xmlns:a14="http://schemas.microsoft.com/office/drawing/2010/main" val="0"/>
                </a:ext>
              </a:extLst>
            </a:blip>
            <a:srcRect l="35350" t="19270" r="42850" b="6529"/>
            <a:stretch/>
          </p:blipFill>
          <p:spPr>
            <a:xfrm rot="5400000">
              <a:off x="2002166" y="-230543"/>
              <a:ext cx="1345223" cy="4578706"/>
            </a:xfrm>
            <a:prstGeom prst="rect">
              <a:avLst/>
            </a:prstGeom>
          </p:spPr>
        </p:pic>
        <p:sp>
          <p:nvSpPr>
            <p:cNvPr id="18" name="Bogen 17">
              <a:extLst>
                <a:ext uri="{FF2B5EF4-FFF2-40B4-BE49-F238E27FC236}">
                  <a16:creationId xmlns:a16="http://schemas.microsoft.com/office/drawing/2014/main" id="{F946C64B-0ED7-4BA8-BA39-EA99B8DC7E36}"/>
                </a:ext>
              </a:extLst>
            </p:cNvPr>
            <p:cNvSpPr/>
            <p:nvPr/>
          </p:nvSpPr>
          <p:spPr>
            <a:xfrm rot="5400000">
              <a:off x="-62434" y="-364080"/>
              <a:ext cx="3056541" cy="2773147"/>
            </a:xfrm>
            <a:prstGeom prst="arc">
              <a:avLst>
                <a:gd name="adj1" fmla="val 19938609"/>
                <a:gd name="adj2" fmla="val 0"/>
              </a:avLst>
            </a:prstGeom>
            <a:ln w="22225"/>
          </p:spPr>
          <p:style>
            <a:lnRef idx="3">
              <a:schemeClr val="dk1"/>
            </a:lnRef>
            <a:fillRef idx="0">
              <a:schemeClr val="dk1"/>
            </a:fillRef>
            <a:effectRef idx="2">
              <a:schemeClr val="dk1"/>
            </a:effectRef>
            <a:fontRef idx="minor">
              <a:schemeClr val="tx1"/>
            </a:fontRef>
          </p:style>
          <p:txBody>
            <a:bodyPr rtlCol="0" anchor="ctr"/>
            <a:lstStyle/>
            <a:p>
              <a:pPr algn="ctr"/>
              <a:endParaRPr lang="en-US">
                <a:ln w="28575">
                  <a:solidFill>
                    <a:schemeClr val="tx1"/>
                  </a:solidFill>
                  <a:prstDash val="dash"/>
                </a:ln>
              </a:endParaRPr>
            </a:p>
          </p:txBody>
        </p:sp>
        <p:sp>
          <p:nvSpPr>
            <p:cNvPr id="56" name="Bogen 55">
              <a:extLst>
                <a:ext uri="{FF2B5EF4-FFF2-40B4-BE49-F238E27FC236}">
                  <a16:creationId xmlns:a16="http://schemas.microsoft.com/office/drawing/2014/main" id="{01CFD362-66C0-4578-A3E0-5E0BE47F25B9}"/>
                </a:ext>
              </a:extLst>
            </p:cNvPr>
            <p:cNvSpPr/>
            <p:nvPr/>
          </p:nvSpPr>
          <p:spPr>
            <a:xfrm rot="16200000">
              <a:off x="1327860" y="2285628"/>
              <a:ext cx="3056541" cy="2773147"/>
            </a:xfrm>
            <a:prstGeom prst="arc">
              <a:avLst>
                <a:gd name="adj1" fmla="val 19938609"/>
                <a:gd name="adj2" fmla="val 0"/>
              </a:avLst>
            </a:prstGeom>
            <a:ln w="22225">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12" name="Gruppieren 11">
            <a:extLst>
              <a:ext uri="{FF2B5EF4-FFF2-40B4-BE49-F238E27FC236}">
                <a16:creationId xmlns:a16="http://schemas.microsoft.com/office/drawing/2014/main" id="{29B5AA42-9377-4C1A-AFC7-940016A9C199}"/>
              </a:ext>
            </a:extLst>
          </p:cNvPr>
          <p:cNvGrpSpPr/>
          <p:nvPr/>
        </p:nvGrpSpPr>
        <p:grpSpPr>
          <a:xfrm>
            <a:off x="1337782" y="1836046"/>
            <a:ext cx="560906" cy="560906"/>
            <a:chOff x="5534453" y="4737684"/>
            <a:chExt cx="560906" cy="560906"/>
          </a:xfrm>
        </p:grpSpPr>
        <p:pic>
          <p:nvPicPr>
            <p:cNvPr id="9" name="Grafik 8">
              <a:extLst>
                <a:ext uri="{FF2B5EF4-FFF2-40B4-BE49-F238E27FC236}">
                  <a16:creationId xmlns:a16="http://schemas.microsoft.com/office/drawing/2014/main" id="{0F6E0A69-4AA0-4FBB-AEEA-AE90203ED7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0215" y="4763446"/>
              <a:ext cx="509385" cy="509385"/>
            </a:xfrm>
            <a:prstGeom prst="rect">
              <a:avLst/>
            </a:prstGeom>
          </p:spPr>
        </p:pic>
        <p:sp>
          <p:nvSpPr>
            <p:cNvPr id="10" name="Bogen 9">
              <a:extLst>
                <a:ext uri="{FF2B5EF4-FFF2-40B4-BE49-F238E27FC236}">
                  <a16:creationId xmlns:a16="http://schemas.microsoft.com/office/drawing/2014/main" id="{1D1D66BF-6280-4CFA-8F0E-6A77524D700A}"/>
                </a:ext>
              </a:extLst>
            </p:cNvPr>
            <p:cNvSpPr/>
            <p:nvPr/>
          </p:nvSpPr>
          <p:spPr>
            <a:xfrm rot="16947606">
              <a:off x="5534453" y="4737684"/>
              <a:ext cx="560906" cy="560906"/>
            </a:xfrm>
            <a:prstGeom prst="arc">
              <a:avLst>
                <a:gd name="adj1" fmla="val 18102671"/>
                <a:gd name="adj2" fmla="val 1043752"/>
              </a:avLst>
            </a:prstGeom>
            <a:ln w="1905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feld 12">
            <a:extLst>
              <a:ext uri="{FF2B5EF4-FFF2-40B4-BE49-F238E27FC236}">
                <a16:creationId xmlns:a16="http://schemas.microsoft.com/office/drawing/2014/main" id="{28D58F73-79F6-4188-BF56-DF2ED3CD05D2}"/>
              </a:ext>
            </a:extLst>
          </p:cNvPr>
          <p:cNvSpPr txBox="1"/>
          <p:nvPr/>
        </p:nvSpPr>
        <p:spPr>
          <a:xfrm rot="20245509">
            <a:off x="1408343" y="1990311"/>
            <a:ext cx="1706615" cy="335478"/>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100" b="0" i="0" u="none" strike="noStrike" kern="0" cap="none" spc="0" normalizeH="0" baseline="0" noProof="0" dirty="0">
                <a:ln>
                  <a:noFill/>
                </a:ln>
                <a:solidFill>
                  <a:srgbClr val="000000"/>
                </a:solidFill>
                <a:effectLst/>
                <a:uLnTx/>
                <a:uFillTx/>
              </a:rPr>
              <a:t>Speed increase</a:t>
            </a:r>
          </a:p>
        </p:txBody>
      </p:sp>
      <p:sp>
        <p:nvSpPr>
          <p:cNvPr id="15" name="Teilkreis 14">
            <a:extLst>
              <a:ext uri="{FF2B5EF4-FFF2-40B4-BE49-F238E27FC236}">
                <a16:creationId xmlns:a16="http://schemas.microsoft.com/office/drawing/2014/main" id="{1DA3C2A9-30D7-460B-BB4A-77FADB961556}"/>
              </a:ext>
            </a:extLst>
          </p:cNvPr>
          <p:cNvSpPr/>
          <p:nvPr/>
        </p:nvSpPr>
        <p:spPr>
          <a:xfrm rot="5400000">
            <a:off x="558055" y="2349159"/>
            <a:ext cx="71089" cy="71089"/>
          </a:xfrm>
          <a:prstGeom prst="pie">
            <a:avLst>
              <a:gd name="adj1" fmla="val 1836931"/>
              <a:gd name="adj2" fmla="val 15509884"/>
            </a:avLst>
          </a:prstGeom>
          <a:solidFill>
            <a:srgbClr val="FFFF66"/>
          </a:solidFill>
          <a:ln w="9525" cap="flat" cmpd="sng" algn="ctr">
            <a:solidFill>
              <a:srgbClr val="FFFF66"/>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5" name="Teilkreis 64">
            <a:extLst>
              <a:ext uri="{FF2B5EF4-FFF2-40B4-BE49-F238E27FC236}">
                <a16:creationId xmlns:a16="http://schemas.microsoft.com/office/drawing/2014/main" id="{A0881A56-9646-480E-9034-0EC5298E6220}"/>
              </a:ext>
            </a:extLst>
          </p:cNvPr>
          <p:cNvSpPr/>
          <p:nvPr/>
        </p:nvSpPr>
        <p:spPr>
          <a:xfrm rot="10965824">
            <a:off x="1113753" y="2347486"/>
            <a:ext cx="71089" cy="71089"/>
          </a:xfrm>
          <a:prstGeom prst="pie">
            <a:avLst>
              <a:gd name="adj1" fmla="val 1438404"/>
              <a:gd name="adj2" fmla="val 13387212"/>
            </a:avLst>
          </a:prstGeom>
          <a:solidFill>
            <a:srgbClr val="FFFF66"/>
          </a:solidFill>
          <a:ln w="9525" cap="flat" cmpd="sng" algn="ctr">
            <a:solidFill>
              <a:srgbClr val="FFFF66"/>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17" name="Gerader Verbinder 16">
            <a:extLst>
              <a:ext uri="{FF2B5EF4-FFF2-40B4-BE49-F238E27FC236}">
                <a16:creationId xmlns:a16="http://schemas.microsoft.com/office/drawing/2014/main" id="{5188CD3C-C32F-4109-85E0-0F934EA816EA}"/>
              </a:ext>
            </a:extLst>
          </p:cNvPr>
          <p:cNvCxnSpPr/>
          <p:nvPr/>
        </p:nvCxnSpPr>
        <p:spPr>
          <a:xfrm>
            <a:off x="480060" y="2384298"/>
            <a:ext cx="59055" cy="0"/>
          </a:xfrm>
          <a:prstGeom prst="line">
            <a:avLst/>
          </a:prstGeom>
          <a:ln w="12700">
            <a:solidFill>
              <a:srgbClr val="FFFF66"/>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58EE7E97-2528-4325-A345-8DAE52AE9DB8}"/>
              </a:ext>
            </a:extLst>
          </p:cNvPr>
          <p:cNvCxnSpPr>
            <a:cxnSpLocks/>
          </p:cNvCxnSpPr>
          <p:nvPr/>
        </p:nvCxnSpPr>
        <p:spPr>
          <a:xfrm>
            <a:off x="508580" y="2323142"/>
            <a:ext cx="40005" cy="26285"/>
          </a:xfrm>
          <a:prstGeom prst="line">
            <a:avLst/>
          </a:prstGeom>
          <a:ln w="12700">
            <a:solidFill>
              <a:srgbClr val="FFFF66"/>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0DFB6483-166B-418A-979B-FF0996AAADE9}"/>
              </a:ext>
            </a:extLst>
          </p:cNvPr>
          <p:cNvCxnSpPr>
            <a:cxnSpLocks/>
          </p:cNvCxnSpPr>
          <p:nvPr/>
        </p:nvCxnSpPr>
        <p:spPr>
          <a:xfrm flipV="1">
            <a:off x="508580" y="2409235"/>
            <a:ext cx="40005" cy="34872"/>
          </a:xfrm>
          <a:prstGeom prst="line">
            <a:avLst/>
          </a:prstGeom>
          <a:ln w="12700">
            <a:solidFill>
              <a:srgbClr val="FFFF66"/>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40CE1AFB-B9DC-417D-AD92-8E4AEAB7F748}"/>
              </a:ext>
            </a:extLst>
          </p:cNvPr>
          <p:cNvCxnSpPr>
            <a:cxnSpLocks/>
          </p:cNvCxnSpPr>
          <p:nvPr/>
        </p:nvCxnSpPr>
        <p:spPr>
          <a:xfrm flipV="1">
            <a:off x="583535" y="2285726"/>
            <a:ext cx="2302" cy="52014"/>
          </a:xfrm>
          <a:prstGeom prst="line">
            <a:avLst/>
          </a:prstGeom>
          <a:ln w="12700">
            <a:solidFill>
              <a:srgbClr val="FFFF66"/>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66F7A89B-98E6-4D96-B350-B325DEE5CC31}"/>
              </a:ext>
            </a:extLst>
          </p:cNvPr>
          <p:cNvCxnSpPr>
            <a:cxnSpLocks/>
          </p:cNvCxnSpPr>
          <p:nvPr/>
        </p:nvCxnSpPr>
        <p:spPr>
          <a:xfrm flipV="1">
            <a:off x="1146961" y="2280658"/>
            <a:ext cx="2302" cy="52014"/>
          </a:xfrm>
          <a:prstGeom prst="line">
            <a:avLst/>
          </a:prstGeom>
          <a:ln w="12700">
            <a:solidFill>
              <a:srgbClr val="FFFF66"/>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8459FCB8-CB61-4AB7-90D9-200DD3DB276E}"/>
              </a:ext>
            </a:extLst>
          </p:cNvPr>
          <p:cNvCxnSpPr>
            <a:cxnSpLocks/>
          </p:cNvCxnSpPr>
          <p:nvPr/>
        </p:nvCxnSpPr>
        <p:spPr>
          <a:xfrm>
            <a:off x="1071318" y="2319528"/>
            <a:ext cx="40005" cy="26285"/>
          </a:xfrm>
          <a:prstGeom prst="line">
            <a:avLst/>
          </a:prstGeom>
          <a:ln w="12700">
            <a:solidFill>
              <a:srgbClr val="FFFF66"/>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5DA1AD75-0FE3-46C0-804D-2652B273ADFD}"/>
              </a:ext>
            </a:extLst>
          </p:cNvPr>
          <p:cNvCxnSpPr/>
          <p:nvPr/>
        </p:nvCxnSpPr>
        <p:spPr>
          <a:xfrm>
            <a:off x="1196992" y="2383030"/>
            <a:ext cx="59055" cy="0"/>
          </a:xfrm>
          <a:prstGeom prst="line">
            <a:avLst/>
          </a:prstGeom>
          <a:ln w="12700">
            <a:solidFill>
              <a:srgbClr val="FFFF66"/>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801BD42D-0A4B-4D8F-88C0-EB813E0BF1C6}"/>
              </a:ext>
            </a:extLst>
          </p:cNvPr>
          <p:cNvCxnSpPr>
            <a:cxnSpLocks/>
          </p:cNvCxnSpPr>
          <p:nvPr/>
        </p:nvCxnSpPr>
        <p:spPr>
          <a:xfrm>
            <a:off x="1186515" y="2402924"/>
            <a:ext cx="40005" cy="26285"/>
          </a:xfrm>
          <a:prstGeom prst="line">
            <a:avLst/>
          </a:prstGeom>
          <a:ln w="12700">
            <a:solidFill>
              <a:srgbClr val="FFFF66"/>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545038C5-EF3B-4BB2-83C2-20929445DC92}"/>
              </a:ext>
            </a:extLst>
          </p:cNvPr>
          <p:cNvCxnSpPr>
            <a:cxnSpLocks/>
          </p:cNvCxnSpPr>
          <p:nvPr/>
        </p:nvCxnSpPr>
        <p:spPr>
          <a:xfrm flipV="1">
            <a:off x="1181601" y="2302395"/>
            <a:ext cx="30132" cy="36847"/>
          </a:xfrm>
          <a:prstGeom prst="line">
            <a:avLst/>
          </a:prstGeom>
          <a:ln w="12700">
            <a:solidFill>
              <a:srgbClr val="FFFF66"/>
            </a:solidFill>
          </a:ln>
        </p:spPr>
        <p:style>
          <a:lnRef idx="1">
            <a:schemeClr val="accent1"/>
          </a:lnRef>
          <a:fillRef idx="0">
            <a:schemeClr val="accent1"/>
          </a:fillRef>
          <a:effectRef idx="0">
            <a:schemeClr val="accent1"/>
          </a:effectRef>
          <a:fontRef idx="minor">
            <a:schemeClr val="tx1"/>
          </a:fontRef>
        </p:style>
      </p:cxnSp>
      <p:grpSp>
        <p:nvGrpSpPr>
          <p:cNvPr id="8" name="Gruppieren 7">
            <a:extLst>
              <a:ext uri="{FF2B5EF4-FFF2-40B4-BE49-F238E27FC236}">
                <a16:creationId xmlns:a16="http://schemas.microsoft.com/office/drawing/2014/main" id="{3A399909-4772-49E5-A305-7B9AF54A8DD3}"/>
              </a:ext>
            </a:extLst>
          </p:cNvPr>
          <p:cNvGrpSpPr/>
          <p:nvPr/>
        </p:nvGrpSpPr>
        <p:grpSpPr>
          <a:xfrm>
            <a:off x="621478" y="2650824"/>
            <a:ext cx="411061" cy="512899"/>
            <a:chOff x="-310542" y="2249032"/>
            <a:chExt cx="411061" cy="512899"/>
          </a:xfrm>
        </p:grpSpPr>
        <p:pic>
          <p:nvPicPr>
            <p:cNvPr id="61" name="Grafik 60">
              <a:extLst>
                <a:ext uri="{FF2B5EF4-FFF2-40B4-BE49-F238E27FC236}">
                  <a16:creationId xmlns:a16="http://schemas.microsoft.com/office/drawing/2014/main" id="{E67D9231-2CB6-4043-8853-56C9673BC7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815" y="2476325"/>
              <a:ext cx="285606" cy="285606"/>
            </a:xfrm>
            <a:prstGeom prst="rect">
              <a:avLst/>
            </a:prstGeom>
          </p:spPr>
        </p:pic>
        <p:sp>
          <p:nvSpPr>
            <p:cNvPr id="6" name="Textfeld 5">
              <a:extLst>
                <a:ext uri="{FF2B5EF4-FFF2-40B4-BE49-F238E27FC236}">
                  <a16:creationId xmlns:a16="http://schemas.microsoft.com/office/drawing/2014/main" id="{747E21B1-A418-442B-A134-BF5F8815BD1F}"/>
                </a:ext>
              </a:extLst>
            </p:cNvPr>
            <p:cNvSpPr txBox="1"/>
            <p:nvPr/>
          </p:nvSpPr>
          <p:spPr>
            <a:xfrm>
              <a:off x="-310542" y="2249032"/>
              <a:ext cx="411061" cy="261373"/>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lang="en-US" sz="900" kern="0" dirty="0">
                  <a:solidFill>
                    <a:srgbClr val="0E78C5"/>
                  </a:solidFill>
                </a:rPr>
                <a:t>80kph</a:t>
              </a:r>
              <a:endParaRPr kumimoji="0" lang="en-US" sz="900" b="0" i="0" u="none" strike="noStrike" kern="0" cap="none" spc="0" normalizeH="0" baseline="0" noProof="0" dirty="0">
                <a:ln>
                  <a:noFill/>
                </a:ln>
                <a:solidFill>
                  <a:srgbClr val="0E78C5"/>
                </a:solidFill>
                <a:effectLst/>
                <a:uLnTx/>
                <a:uFillTx/>
              </a:endParaRPr>
            </a:p>
          </p:txBody>
        </p:sp>
      </p:grpSp>
      <p:grpSp>
        <p:nvGrpSpPr>
          <p:cNvPr id="74" name="Gruppieren 73">
            <a:extLst>
              <a:ext uri="{FF2B5EF4-FFF2-40B4-BE49-F238E27FC236}">
                <a16:creationId xmlns:a16="http://schemas.microsoft.com/office/drawing/2014/main" id="{F3EDDEA2-5E06-4E49-AC3B-BDCF09FA413C}"/>
              </a:ext>
            </a:extLst>
          </p:cNvPr>
          <p:cNvGrpSpPr/>
          <p:nvPr/>
        </p:nvGrpSpPr>
        <p:grpSpPr>
          <a:xfrm>
            <a:off x="3381456" y="2650824"/>
            <a:ext cx="411061" cy="512899"/>
            <a:chOff x="-310542" y="2249032"/>
            <a:chExt cx="411061" cy="512899"/>
          </a:xfrm>
        </p:grpSpPr>
        <p:pic>
          <p:nvPicPr>
            <p:cNvPr id="75" name="Grafik 74">
              <a:extLst>
                <a:ext uri="{FF2B5EF4-FFF2-40B4-BE49-F238E27FC236}">
                  <a16:creationId xmlns:a16="http://schemas.microsoft.com/office/drawing/2014/main" id="{911930A9-AA17-436E-8E16-9EBF2392F6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815" y="2476325"/>
              <a:ext cx="285606" cy="285606"/>
            </a:xfrm>
            <a:prstGeom prst="rect">
              <a:avLst/>
            </a:prstGeom>
          </p:spPr>
        </p:pic>
        <p:sp>
          <p:nvSpPr>
            <p:cNvPr id="76" name="Textfeld 75">
              <a:extLst>
                <a:ext uri="{FF2B5EF4-FFF2-40B4-BE49-F238E27FC236}">
                  <a16:creationId xmlns:a16="http://schemas.microsoft.com/office/drawing/2014/main" id="{FC44EEC1-7183-46E3-9EAC-81FAA42D8693}"/>
                </a:ext>
              </a:extLst>
            </p:cNvPr>
            <p:cNvSpPr txBox="1"/>
            <p:nvPr/>
          </p:nvSpPr>
          <p:spPr>
            <a:xfrm>
              <a:off x="-310542" y="2249032"/>
              <a:ext cx="411061" cy="261373"/>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lang="en-US" sz="900" kern="0" dirty="0">
                  <a:solidFill>
                    <a:srgbClr val="0E78C5"/>
                  </a:solidFill>
                </a:rPr>
                <a:t>80kph</a:t>
              </a:r>
              <a:endParaRPr kumimoji="0" lang="en-US" sz="900" b="0" i="0" u="none" strike="noStrike" kern="0" cap="none" spc="0" normalizeH="0" baseline="0" noProof="0" dirty="0">
                <a:ln>
                  <a:noFill/>
                </a:ln>
                <a:solidFill>
                  <a:srgbClr val="0E78C5"/>
                </a:solidFill>
                <a:effectLst/>
                <a:uLnTx/>
                <a:uFillTx/>
              </a:endParaRPr>
            </a:p>
          </p:txBody>
        </p:sp>
      </p:grpSp>
      <p:sp>
        <p:nvSpPr>
          <p:cNvPr id="64" name="Textfeld 63">
            <a:extLst>
              <a:ext uri="{FF2B5EF4-FFF2-40B4-BE49-F238E27FC236}">
                <a16:creationId xmlns:a16="http://schemas.microsoft.com/office/drawing/2014/main" id="{D6C86FAB-81D2-4003-80E0-B9E0C601DF0C}"/>
              </a:ext>
            </a:extLst>
          </p:cNvPr>
          <p:cNvSpPr txBox="1"/>
          <p:nvPr/>
        </p:nvSpPr>
        <p:spPr>
          <a:xfrm>
            <a:off x="1430118" y="1565253"/>
            <a:ext cx="411061" cy="261373"/>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lang="en-US" sz="900" kern="0" dirty="0">
                <a:solidFill>
                  <a:srgbClr val="0E78C5"/>
                </a:solidFill>
              </a:rPr>
              <a:t>Set-speed: 130kph</a:t>
            </a:r>
            <a:endParaRPr kumimoji="0" lang="en-US" sz="900" b="0" i="0" u="none" strike="noStrike" kern="0" cap="none" spc="0" normalizeH="0" baseline="0" noProof="0" dirty="0">
              <a:ln>
                <a:noFill/>
              </a:ln>
              <a:solidFill>
                <a:srgbClr val="0E78C5"/>
              </a:solidFill>
              <a:effectLst/>
              <a:uLnTx/>
              <a:uFillTx/>
            </a:endParaRPr>
          </a:p>
        </p:txBody>
      </p:sp>
    </p:spTree>
    <p:extLst>
      <p:ext uri="{BB962C8B-B14F-4D97-AF65-F5344CB8AC3E}">
        <p14:creationId xmlns:p14="http://schemas.microsoft.com/office/powerpoint/2010/main" val="4162371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328EA27-1C0B-4EB3-A6B7-5C9CFF613E13}"/>
              </a:ext>
            </a:extLst>
          </p:cNvPr>
          <p:cNvGraphicFramePr>
            <a:graphicFrameLocks noChangeAspect="1"/>
          </p:cNvGraphicFramePr>
          <p:nvPr>
            <p:custDataLst>
              <p:tags r:id="rId2"/>
            </p:custDataLst>
            <p:extLst>
              <p:ext uri="{D42A27DB-BD31-4B8C-83A1-F6EECF244321}">
                <p14:modId xmlns:p14="http://schemas.microsoft.com/office/powerpoint/2010/main" val="4214355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3"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9328EA27-1C0B-4EB3-A6B7-5C9CFF613E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Rechteck 19">
            <a:extLst>
              <a:ext uri="{FF2B5EF4-FFF2-40B4-BE49-F238E27FC236}">
                <a16:creationId xmlns:a16="http://schemas.microsoft.com/office/drawing/2014/main" id="{562E1589-8FE9-464A-8436-03EC0D6E111E}"/>
              </a:ext>
            </a:extLst>
          </p:cNvPr>
          <p:cNvSpPr/>
          <p:nvPr/>
        </p:nvSpPr>
        <p:spPr>
          <a:xfrm>
            <a:off x="1063059" y="1913284"/>
            <a:ext cx="8843082" cy="728444"/>
          </a:xfrm>
          <a:prstGeom prst="rect">
            <a:avLst/>
          </a:prstGeom>
          <a:solidFill>
            <a:schemeClr val="accent6">
              <a:lumMod val="20000"/>
              <a:lumOff val="80000"/>
            </a:schemeClr>
          </a:solidFill>
          <a:ln w="9525" cap="flat" cmpd="sng" algn="ctr">
            <a:noFill/>
            <a:prstDash val="solid"/>
          </a:ln>
          <a:effectLst/>
        </p:spPr>
        <p:txBody>
          <a:bodyPr rtlCol="0" anchor="ctr"/>
          <a:lstStyle/>
          <a:p>
            <a:pPr fontAlgn="auto">
              <a:spcBef>
                <a:spcPts val="0"/>
              </a:spcBef>
              <a:spcAft>
                <a:spcPts val="0"/>
              </a:spcAft>
            </a:pPr>
            <a:r>
              <a:rPr lang="en-US" sz="1600" kern="0" dirty="0">
                <a:solidFill>
                  <a:srgbClr val="000000"/>
                </a:solidFill>
                <a:latin typeface="Bosch Office Sans"/>
              </a:rPr>
              <a:t>The Adaptive cruise control </a:t>
            </a:r>
            <a:r>
              <a:rPr lang="en-US" sz="1600" dirty="0"/>
              <a:t>extends the standard cruise control with an automatic adjustment of the speed and distance to the preceding vehicle.</a:t>
            </a:r>
            <a:endParaRPr lang="en-US" sz="1600" dirty="0">
              <a:solidFill>
                <a:srgbClr val="000000"/>
              </a:solidFill>
            </a:endParaRPr>
          </a:p>
        </p:txBody>
      </p:sp>
      <p:sp>
        <p:nvSpPr>
          <p:cNvPr id="16" name="Pfeil: nach rechts 15">
            <a:extLst>
              <a:ext uri="{FF2B5EF4-FFF2-40B4-BE49-F238E27FC236}">
                <a16:creationId xmlns:a16="http://schemas.microsoft.com/office/drawing/2014/main" id="{499BB950-72C5-4AE1-9517-252B2734CBFE}"/>
              </a:ext>
            </a:extLst>
          </p:cNvPr>
          <p:cNvSpPr/>
          <p:nvPr/>
        </p:nvSpPr>
        <p:spPr>
          <a:xfrm rot="10800000" flipV="1">
            <a:off x="257175" y="3588619"/>
            <a:ext cx="1980000" cy="612000"/>
          </a:xfrm>
          <a:prstGeom prst="rightArrow">
            <a:avLst/>
          </a:prstGeom>
          <a:solidFill>
            <a:srgbClr val="0E78C5"/>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solidFill>
                  <a:schemeClr val="bg2">
                    <a:lumMod val="20000"/>
                    <a:lumOff val="80000"/>
                  </a:schemeClr>
                </a:solidFill>
                <a:effectLst/>
                <a:uLnTx/>
                <a:uFillTx/>
                <a:latin typeface="Bosch Office Sans"/>
                <a:ea typeface="+mn-ea"/>
                <a:cs typeface="+mn-cs"/>
              </a:rPr>
              <a:t>deceleration</a:t>
            </a:r>
          </a:p>
        </p:txBody>
      </p:sp>
      <p:sp>
        <p:nvSpPr>
          <p:cNvPr id="3" name="Titel 2">
            <a:extLst>
              <a:ext uri="{FF2B5EF4-FFF2-40B4-BE49-F238E27FC236}">
                <a16:creationId xmlns:a16="http://schemas.microsoft.com/office/drawing/2014/main" id="{11DF828F-CBA1-4AA3-A816-25D32394FD33}"/>
              </a:ext>
            </a:extLst>
          </p:cNvPr>
          <p:cNvSpPr>
            <a:spLocks noGrp="1"/>
          </p:cNvSpPr>
          <p:nvPr>
            <p:ph type="title"/>
          </p:nvPr>
        </p:nvSpPr>
        <p:spPr/>
        <p:txBody>
          <a:bodyPr vert="horz"/>
          <a:lstStyle/>
          <a:p>
            <a:r>
              <a:rPr lang="en-US" dirty="0"/>
              <a:t>The longitudinal control in SAE Level 1 &amp; 2</a:t>
            </a:r>
          </a:p>
        </p:txBody>
      </p:sp>
      <p:sp>
        <p:nvSpPr>
          <p:cNvPr id="4" name="Textplatzhalter 3">
            <a:extLst>
              <a:ext uri="{FF2B5EF4-FFF2-40B4-BE49-F238E27FC236}">
                <a16:creationId xmlns:a16="http://schemas.microsoft.com/office/drawing/2014/main" id="{05658903-21E0-4461-89E9-A685DDD872C9}"/>
              </a:ext>
            </a:extLst>
          </p:cNvPr>
          <p:cNvSpPr>
            <a:spLocks noGrp="1"/>
          </p:cNvSpPr>
          <p:nvPr>
            <p:ph type="body" sz="quarter" idx="15"/>
          </p:nvPr>
        </p:nvSpPr>
        <p:spPr/>
        <p:txBody>
          <a:bodyPr/>
          <a:lstStyle/>
          <a:p>
            <a:r>
              <a:rPr lang="en-US" dirty="0"/>
              <a:t>Adaptive cruise control</a:t>
            </a:r>
          </a:p>
        </p:txBody>
      </p:sp>
      <p:pic>
        <p:nvPicPr>
          <p:cNvPr id="17" name="Picture 6">
            <a:extLst>
              <a:ext uri="{FF2B5EF4-FFF2-40B4-BE49-F238E27FC236}">
                <a16:creationId xmlns:a16="http://schemas.microsoft.com/office/drawing/2014/main" id="{E71EF481-BF95-4D81-BABA-E8A30E06FD41}"/>
              </a:ext>
            </a:extLst>
          </p:cNvPr>
          <p:cNvPicPr>
            <a:picLocks noChangeAspect="1"/>
          </p:cNvPicPr>
          <p:nvPr/>
        </p:nvPicPr>
        <p:blipFill>
          <a:blip r:embed="rId6"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825071" y="2785163"/>
            <a:ext cx="665063" cy="665062"/>
          </a:xfrm>
          <a:prstGeom prst="rect">
            <a:avLst/>
          </a:prstGeom>
        </p:spPr>
      </p:pic>
      <p:sp>
        <p:nvSpPr>
          <p:cNvPr id="30" name="Rechteck 29">
            <a:extLst>
              <a:ext uri="{FF2B5EF4-FFF2-40B4-BE49-F238E27FC236}">
                <a16:creationId xmlns:a16="http://schemas.microsoft.com/office/drawing/2014/main" id="{975402F5-8BD3-4C4B-8B3C-9DB1BBB2EFF7}"/>
              </a:ext>
            </a:extLst>
          </p:cNvPr>
          <p:cNvSpPr/>
          <p:nvPr/>
        </p:nvSpPr>
        <p:spPr>
          <a:xfrm>
            <a:off x="269136" y="1595120"/>
            <a:ext cx="10440864" cy="3647440"/>
          </a:xfrm>
          <a:custGeom>
            <a:avLst/>
            <a:gdLst>
              <a:gd name="connsiteX0" fmla="*/ 0 w 10440864"/>
              <a:gd name="connsiteY0" fmla="*/ 0 h 3647440"/>
              <a:gd name="connsiteX1" fmla="*/ 10440864 w 10440864"/>
              <a:gd name="connsiteY1" fmla="*/ 0 h 3647440"/>
              <a:gd name="connsiteX2" fmla="*/ 10440864 w 10440864"/>
              <a:gd name="connsiteY2" fmla="*/ 3647440 h 3647440"/>
              <a:gd name="connsiteX3" fmla="*/ 0 w 10440864"/>
              <a:gd name="connsiteY3" fmla="*/ 3647440 h 3647440"/>
              <a:gd name="connsiteX4" fmla="*/ 0 w 10440864"/>
              <a:gd name="connsiteY4" fmla="*/ 0 h 364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0864" h="3647440" extrusionOk="0">
                <a:moveTo>
                  <a:pt x="0" y="0"/>
                </a:moveTo>
                <a:cubicBezTo>
                  <a:pt x="1609215" y="118645"/>
                  <a:pt x="5662923" y="116012"/>
                  <a:pt x="10440864" y="0"/>
                </a:cubicBezTo>
                <a:cubicBezTo>
                  <a:pt x="10307982" y="1687272"/>
                  <a:pt x="10525815" y="3150702"/>
                  <a:pt x="10440864" y="3647440"/>
                </a:cubicBezTo>
                <a:cubicBezTo>
                  <a:pt x="5995408" y="3782040"/>
                  <a:pt x="1453450" y="3490244"/>
                  <a:pt x="0" y="3647440"/>
                </a:cubicBezTo>
                <a:cubicBezTo>
                  <a:pt x="-20187" y="3233063"/>
                  <a:pt x="-152480" y="869999"/>
                  <a:pt x="0" y="0"/>
                </a:cubicBezTo>
                <a:close/>
              </a:path>
            </a:pathLst>
          </a:custGeom>
          <a:noFill/>
          <a:ln w="28575" cap="flat" cmpd="sng" algn="ctr">
            <a:solidFill>
              <a:srgbClr val="3F136C"/>
            </a:solidFill>
            <a:prstDash val="solid"/>
            <a:extLst>
              <a:ext uri="{C807C97D-BFC1-408E-A445-0C87EB9F89A2}">
                <ask:lineSketchStyleProps xmlns:ask="http://schemas.microsoft.com/office/drawing/2018/sketchyshapes" sd="1219033472">
                  <a:prstGeom prst="rect">
                    <a:avLst/>
                  </a:prstGeom>
                  <ask:type>
                    <ask:lineSketchCurved/>
                  </ask:type>
                </ask:lineSketchStyleProps>
              </a:ext>
            </a:extLs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5" name="Picture 51">
            <a:extLst>
              <a:ext uri="{FF2B5EF4-FFF2-40B4-BE49-F238E27FC236}">
                <a16:creationId xmlns:a16="http://schemas.microsoft.com/office/drawing/2014/main" id="{89D21627-5812-4015-8986-E4C8FD2232A9}"/>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29024" b="71220" l="13216" r="85727">
                        <a14:foregroundMark x1="15947" y1="42195" x2="15947" y2="42195"/>
                        <a14:foregroundMark x1="15947" y1="38902" x2="15947" y2="38902"/>
                        <a14:foregroundMark x1="18590" y1="36098" x2="18590" y2="36098"/>
                        <a14:foregroundMark x1="18590" y1="36098" x2="18590" y2="36098"/>
                        <a14:foregroundMark x1="15947" y1="48780" x2="15947" y2="48780"/>
                        <a14:foregroundMark x1="15947" y1="49268" x2="15947" y2="49268"/>
                        <a14:foregroundMark x1="23348" y1="47317" x2="23348" y2="47317"/>
                        <a14:foregroundMark x1="24053" y1="47317" x2="24405" y2="48780"/>
                        <a14:foregroundMark x1="24758" y1="52561" x2="24758" y2="52561"/>
                        <a14:foregroundMark x1="37269" y1="45976" x2="38943" y2="46463"/>
                        <a14:foregroundMark x1="63348" y1="47805" x2="63348" y2="47805"/>
                        <a14:foregroundMark x1="63700" y1="47805" x2="65727" y2="48780"/>
                        <a14:foregroundMark x1="67489" y1="51585" x2="68811" y2="54390"/>
                        <a14:foregroundMark x1="72863" y1="55854" x2="73921" y2="55854"/>
                        <a14:foregroundMark x1="75242" y1="54878" x2="76300" y2="54878"/>
                        <a14:foregroundMark x1="78326" y1="48780" x2="78943" y2="46463"/>
                        <a14:foregroundMark x1="79295" y1="42683" x2="79295" y2="42683"/>
                        <a14:foregroundMark x1="78943" y1="39878" x2="77974" y2="38902"/>
                        <a14:foregroundMark x1="74537" y1="37073" x2="72863" y2="37073"/>
                        <a14:foregroundMark x1="67137" y1="37927" x2="58943" y2="39390"/>
                        <a14:foregroundMark x1="54890" y1="38415" x2="62731" y2="61220"/>
                        <a14:foregroundMark x1="62731" y1="61220" x2="79736" y2="57927"/>
                        <a14:foregroundMark x1="79736" y1="57927" x2="81322" y2="44024"/>
                        <a14:foregroundMark x1="82026" y1="58171" x2="82026" y2="58171"/>
                        <a14:foregroundMark x1="82379" y1="58171" x2="83700" y2="57195"/>
                        <a14:foregroundMark x1="85727" y1="51585" x2="85727" y2="51585"/>
                        <a14:foregroundMark x1="84405" y1="49756" x2="84405" y2="49756"/>
                        <a14:foregroundMark x1="18326" y1="40854" x2="18326" y2="40854"/>
                        <a14:foregroundMark x1="20352" y1="35122" x2="20352" y2="35122"/>
                        <a14:foregroundMark x1="20705" y1="35122" x2="20705" y2="35122"/>
                        <a14:foregroundMark x1="25110" y1="39390" x2="25727" y2="44024"/>
                        <a14:foregroundMark x1="25727" y1="46951" x2="25727" y2="48293"/>
                        <a14:foregroundMark x1="25110" y1="51098" x2="23700" y2="53902"/>
                        <a14:foregroundMark x1="22379" y1="55854" x2="21322" y2="57195"/>
                        <a14:foregroundMark x1="19295" y1="57195" x2="35419" y2="48780"/>
                        <a14:foregroundMark x1="35419" y1="48780" x2="20705" y2="63049"/>
                        <a14:foregroundMark x1="20705" y1="63049" x2="17269" y2="58171"/>
                        <a14:foregroundMark x1="26784" y1="69878" x2="13216" y2="53415"/>
                        <a14:foregroundMark x1="13216" y1="53415" x2="22026" y2="32805"/>
                        <a14:foregroundMark x1="22026" y1="32805" x2="35066" y2="50366"/>
                        <a14:foregroundMark x1="35066" y1="50366" x2="39295" y2="64268"/>
                        <a14:foregroundMark x1="50485" y1="69878" x2="50485" y2="69878"/>
                      </a14:backgroundRemoval>
                    </a14:imgEffect>
                  </a14:imgLayer>
                </a14:imgProps>
              </a:ext>
              <a:ext uri="{28A0092B-C50C-407E-A947-70E740481C1C}">
                <a14:useLocalDpi xmlns:a14="http://schemas.microsoft.com/office/drawing/2010/main" val="0"/>
              </a:ext>
            </a:extLst>
          </a:blip>
          <a:srcRect l="10386" t="24413" r="11242" b="23297"/>
          <a:stretch/>
        </p:blipFill>
        <p:spPr>
          <a:xfrm>
            <a:off x="2056791" y="3364079"/>
            <a:ext cx="2201624" cy="1061080"/>
          </a:xfrm>
          <a:prstGeom prst="rect">
            <a:avLst/>
          </a:prstGeom>
        </p:spPr>
      </p:pic>
      <p:pic>
        <p:nvPicPr>
          <p:cNvPr id="29" name="Picture 51">
            <a:extLst>
              <a:ext uri="{FF2B5EF4-FFF2-40B4-BE49-F238E27FC236}">
                <a16:creationId xmlns:a16="http://schemas.microsoft.com/office/drawing/2014/main" id="{FCBB1572-3501-4DC1-847D-D72F43CAD406}"/>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29024" b="71220" l="13216" r="85727">
                        <a14:foregroundMark x1="15947" y1="42195" x2="15947" y2="42195"/>
                        <a14:foregroundMark x1="15947" y1="38902" x2="15947" y2="38902"/>
                        <a14:foregroundMark x1="18590" y1="36098" x2="18590" y2="36098"/>
                        <a14:foregroundMark x1="18590" y1="36098" x2="18590" y2="36098"/>
                        <a14:foregroundMark x1="15947" y1="48780" x2="15947" y2="48780"/>
                        <a14:foregroundMark x1="15947" y1="49268" x2="15947" y2="49268"/>
                        <a14:foregroundMark x1="23348" y1="47317" x2="23348" y2="47317"/>
                        <a14:foregroundMark x1="24053" y1="47317" x2="24405" y2="48780"/>
                        <a14:foregroundMark x1="24758" y1="52561" x2="24758" y2="52561"/>
                        <a14:foregroundMark x1="37269" y1="45976" x2="38943" y2="46463"/>
                        <a14:foregroundMark x1="63348" y1="47805" x2="63348" y2="47805"/>
                        <a14:foregroundMark x1="63700" y1="47805" x2="65727" y2="48780"/>
                        <a14:foregroundMark x1="67489" y1="51585" x2="68811" y2="54390"/>
                        <a14:foregroundMark x1="72863" y1="55854" x2="73921" y2="55854"/>
                        <a14:foregroundMark x1="75242" y1="54878" x2="76300" y2="54878"/>
                        <a14:foregroundMark x1="78326" y1="48780" x2="78943" y2="46463"/>
                        <a14:foregroundMark x1="79295" y1="42683" x2="79295" y2="42683"/>
                        <a14:foregroundMark x1="78943" y1="39878" x2="77974" y2="38902"/>
                        <a14:foregroundMark x1="74537" y1="37073" x2="72863" y2="37073"/>
                        <a14:foregroundMark x1="67137" y1="37927" x2="58943" y2="39390"/>
                        <a14:foregroundMark x1="54890" y1="38415" x2="62731" y2="61220"/>
                        <a14:foregroundMark x1="62731" y1="61220" x2="79736" y2="57927"/>
                        <a14:foregroundMark x1="79736" y1="57927" x2="81322" y2="44024"/>
                        <a14:foregroundMark x1="82026" y1="58171" x2="82026" y2="58171"/>
                        <a14:foregroundMark x1="82379" y1="58171" x2="83700" y2="57195"/>
                        <a14:foregroundMark x1="85727" y1="51585" x2="85727" y2="51585"/>
                        <a14:foregroundMark x1="84405" y1="49756" x2="84405" y2="49756"/>
                        <a14:foregroundMark x1="18326" y1="40854" x2="18326" y2="40854"/>
                        <a14:foregroundMark x1="20352" y1="35122" x2="20352" y2="35122"/>
                        <a14:foregroundMark x1="20705" y1="35122" x2="20705" y2="35122"/>
                        <a14:foregroundMark x1="25110" y1="39390" x2="25727" y2="44024"/>
                        <a14:foregroundMark x1="25727" y1="46951" x2="25727" y2="48293"/>
                        <a14:foregroundMark x1="25110" y1="51098" x2="23700" y2="53902"/>
                        <a14:foregroundMark x1="22379" y1="55854" x2="21322" y2="57195"/>
                        <a14:foregroundMark x1="19295" y1="57195" x2="35419" y2="48780"/>
                        <a14:foregroundMark x1="35419" y1="48780" x2="20705" y2="63049"/>
                        <a14:foregroundMark x1="20705" y1="63049" x2="17269" y2="58171"/>
                        <a14:foregroundMark x1="26784" y1="69878" x2="13216" y2="53415"/>
                        <a14:foregroundMark x1="13216" y1="53415" x2="22026" y2="32805"/>
                        <a14:foregroundMark x1="22026" y1="32805" x2="35066" y2="50366"/>
                        <a14:foregroundMark x1="35066" y1="50366" x2="39295" y2="64268"/>
                        <a14:foregroundMark x1="50485" y1="69878" x2="50485" y2="69878"/>
                      </a14:backgroundRemoval>
                    </a14:imgEffect>
                  </a14:imgLayer>
                </a14:imgProps>
              </a:ext>
              <a:ext uri="{28A0092B-C50C-407E-A947-70E740481C1C}">
                <a14:useLocalDpi xmlns:a14="http://schemas.microsoft.com/office/drawing/2010/main" val="0"/>
              </a:ext>
            </a:extLst>
          </a:blip>
          <a:srcRect l="10386" t="24413" r="11242" b="23297"/>
          <a:stretch/>
        </p:blipFill>
        <p:spPr>
          <a:xfrm>
            <a:off x="8359523" y="3364079"/>
            <a:ext cx="2201624" cy="1061080"/>
          </a:xfrm>
          <a:prstGeom prst="rect">
            <a:avLst/>
          </a:prstGeom>
        </p:spPr>
      </p:pic>
      <p:sp>
        <p:nvSpPr>
          <p:cNvPr id="32" name="Pfeil: nach links und rechts 31">
            <a:extLst>
              <a:ext uri="{FF2B5EF4-FFF2-40B4-BE49-F238E27FC236}">
                <a16:creationId xmlns:a16="http://schemas.microsoft.com/office/drawing/2014/main" id="{A5694EA4-1FDC-4768-8013-A147F761D5ED}"/>
              </a:ext>
            </a:extLst>
          </p:cNvPr>
          <p:cNvSpPr/>
          <p:nvPr/>
        </p:nvSpPr>
        <p:spPr>
          <a:xfrm rot="10800000" flipV="1">
            <a:off x="4208465" y="4531786"/>
            <a:ext cx="4173816" cy="359817"/>
          </a:xfrm>
          <a:prstGeom prst="leftRightArrow">
            <a:avLst/>
          </a:prstGeom>
          <a:solidFill>
            <a:srgbClr val="92D050"/>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effectLst/>
                <a:uLnTx/>
                <a:uFillTx/>
                <a:latin typeface="Bosch Office Sans"/>
                <a:ea typeface="+mn-ea"/>
                <a:cs typeface="+mn-cs"/>
              </a:rPr>
              <a:t>distance</a:t>
            </a:r>
          </a:p>
        </p:txBody>
      </p:sp>
      <p:sp>
        <p:nvSpPr>
          <p:cNvPr id="15" name="Pfeil: nach rechts 14">
            <a:extLst>
              <a:ext uri="{FF2B5EF4-FFF2-40B4-BE49-F238E27FC236}">
                <a16:creationId xmlns:a16="http://schemas.microsoft.com/office/drawing/2014/main" id="{16D678A0-432C-44D6-B09D-0093E174563B}"/>
              </a:ext>
            </a:extLst>
          </p:cNvPr>
          <p:cNvSpPr/>
          <p:nvPr/>
        </p:nvSpPr>
        <p:spPr>
          <a:xfrm>
            <a:off x="4208466" y="3588619"/>
            <a:ext cx="1980000" cy="612000"/>
          </a:xfrm>
          <a:prstGeom prst="rightArrow">
            <a:avLst/>
          </a:prstGeom>
          <a:solidFill>
            <a:srgbClr val="0E78C5"/>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kern="0" dirty="0">
                <a:solidFill>
                  <a:schemeClr val="bg2">
                    <a:lumMod val="20000"/>
                    <a:lumOff val="80000"/>
                  </a:schemeClr>
                </a:solidFill>
                <a:latin typeface="Bosch Office Sans"/>
              </a:rPr>
              <a:t>acceleration</a:t>
            </a:r>
          </a:p>
        </p:txBody>
      </p:sp>
      <p:cxnSp>
        <p:nvCxnSpPr>
          <p:cNvPr id="10" name="Gerader Verbinder 9">
            <a:extLst>
              <a:ext uri="{FF2B5EF4-FFF2-40B4-BE49-F238E27FC236}">
                <a16:creationId xmlns:a16="http://schemas.microsoft.com/office/drawing/2014/main" id="{8BEBA1B5-A8A9-436E-8722-D74765BC6BD7}"/>
              </a:ext>
            </a:extLst>
          </p:cNvPr>
          <p:cNvCxnSpPr/>
          <p:nvPr/>
        </p:nvCxnSpPr>
        <p:spPr>
          <a:xfrm>
            <a:off x="4218626" y="3894619"/>
            <a:ext cx="0" cy="8404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BDA029B2-5374-4BFF-A56D-C052AD81275F}"/>
              </a:ext>
            </a:extLst>
          </p:cNvPr>
          <p:cNvCxnSpPr/>
          <p:nvPr/>
        </p:nvCxnSpPr>
        <p:spPr>
          <a:xfrm>
            <a:off x="8372345" y="3894619"/>
            <a:ext cx="0" cy="8404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8" name="Slide Number Placeholder 3">
            <a:extLst>
              <a:ext uri="{FF2B5EF4-FFF2-40B4-BE49-F238E27FC236}">
                <a16:creationId xmlns:a16="http://schemas.microsoft.com/office/drawing/2014/main" id="{682D0DC4-D25B-4253-8FCB-C5E4A0173756}"/>
              </a:ext>
            </a:extLst>
          </p:cNvPr>
          <p:cNvSpPr>
            <a:spLocks noGrp="1"/>
          </p:cNvSpPr>
          <p:nvPr>
            <p:ph type="sldNum" sz="quarter" idx="12"/>
          </p:nvPr>
        </p:nvSpPr>
        <p:spPr>
          <a:xfrm>
            <a:off x="266700" y="5628640"/>
            <a:ext cx="288290" cy="410210"/>
          </a:xfrm>
        </p:spPr>
        <p:txBody>
          <a:bodyPr/>
          <a:lstStyle/>
          <a:p>
            <a:fld id="{4898AEC0-503E-4FA4-859C-D0F72D6E3F79}" type="slidenum">
              <a:rPr lang="en-US" noProof="1" smtClean="0"/>
              <a:pPr/>
              <a:t>2</a:t>
            </a:fld>
            <a:endParaRPr lang="en-US" noProof="1"/>
          </a:p>
        </p:txBody>
      </p:sp>
    </p:spTree>
    <p:extLst>
      <p:ext uri="{BB962C8B-B14F-4D97-AF65-F5344CB8AC3E}">
        <p14:creationId xmlns:p14="http://schemas.microsoft.com/office/powerpoint/2010/main" val="1054245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2954084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7"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Predictive overtaking support</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grpSp>
        <p:nvGrpSpPr>
          <p:cNvPr id="8" name="Gruppieren 7">
            <a:extLst>
              <a:ext uri="{FF2B5EF4-FFF2-40B4-BE49-F238E27FC236}">
                <a16:creationId xmlns:a16="http://schemas.microsoft.com/office/drawing/2014/main" id="{C6E0D2D6-A271-457F-873A-533573508A27}"/>
              </a:ext>
            </a:extLst>
          </p:cNvPr>
          <p:cNvGrpSpPr/>
          <p:nvPr/>
        </p:nvGrpSpPr>
        <p:grpSpPr>
          <a:xfrm>
            <a:off x="7818120" y="259200"/>
            <a:ext cx="2428240" cy="807720"/>
            <a:chOff x="7818120" y="259200"/>
            <a:chExt cx="2428240" cy="807720"/>
          </a:xfrm>
        </p:grpSpPr>
        <p:grpSp>
          <p:nvGrpSpPr>
            <p:cNvPr id="11" name="Gruppieren 10">
              <a:extLst>
                <a:ext uri="{FF2B5EF4-FFF2-40B4-BE49-F238E27FC236}">
                  <a16:creationId xmlns:a16="http://schemas.microsoft.com/office/drawing/2014/main" id="{AED54A22-EE87-43FD-B32D-A3C709E0E1F8}"/>
                </a:ext>
              </a:extLst>
            </p:cNvPr>
            <p:cNvGrpSpPr/>
            <p:nvPr/>
          </p:nvGrpSpPr>
          <p:grpSpPr>
            <a:xfrm>
              <a:off x="7818120" y="259200"/>
              <a:ext cx="2428240" cy="807720"/>
              <a:chOff x="7425600" y="193040"/>
              <a:chExt cx="2428240" cy="807720"/>
            </a:xfrm>
          </p:grpSpPr>
          <p:grpSp>
            <p:nvGrpSpPr>
              <p:cNvPr id="28" name="Gruppieren 27">
                <a:extLst>
                  <a:ext uri="{FF2B5EF4-FFF2-40B4-BE49-F238E27FC236}">
                    <a16:creationId xmlns:a16="http://schemas.microsoft.com/office/drawing/2014/main" id="{9CD1CC16-F677-46ED-A546-50ADDAF61DBE}"/>
                  </a:ext>
                </a:extLst>
              </p:cNvPr>
              <p:cNvGrpSpPr/>
              <p:nvPr/>
            </p:nvGrpSpPr>
            <p:grpSpPr>
              <a:xfrm>
                <a:off x="8235400" y="257175"/>
                <a:ext cx="1565641" cy="678447"/>
                <a:chOff x="6618663" y="358384"/>
                <a:chExt cx="1565641" cy="678447"/>
              </a:xfrm>
            </p:grpSpPr>
            <p:sp>
              <p:nvSpPr>
                <p:cNvPr id="30" name="Freeform 8">
                  <a:extLst>
                    <a:ext uri="{FF2B5EF4-FFF2-40B4-BE49-F238E27FC236}">
                      <a16:creationId xmlns:a16="http://schemas.microsoft.com/office/drawing/2014/main" id="{03C253D6-1ED0-4011-845D-DDA3DA0AC108}"/>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31" name="Freeform 11">
                  <a:extLst>
                    <a:ext uri="{FF2B5EF4-FFF2-40B4-BE49-F238E27FC236}">
                      <a16:creationId xmlns:a16="http://schemas.microsoft.com/office/drawing/2014/main" id="{139EAE3A-7850-4810-AA26-374A944C957A}"/>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32" name="Freeform 14">
                  <a:extLst>
                    <a:ext uri="{FF2B5EF4-FFF2-40B4-BE49-F238E27FC236}">
                      <a16:creationId xmlns:a16="http://schemas.microsoft.com/office/drawing/2014/main" id="{FF0754C3-53A6-425A-9B35-6254E552E9FF}"/>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29" name="Rechteck 28">
                <a:extLst>
                  <a:ext uri="{FF2B5EF4-FFF2-40B4-BE49-F238E27FC236}">
                    <a16:creationId xmlns:a16="http://schemas.microsoft.com/office/drawing/2014/main" id="{8D8357A8-D313-469B-9F34-47662F27EDB9}"/>
                  </a:ext>
                </a:extLst>
              </p:cNvPr>
              <p:cNvSpPr/>
              <p:nvPr/>
            </p:nvSpPr>
            <p:spPr>
              <a:xfrm>
                <a:off x="7425600" y="193040"/>
                <a:ext cx="24282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14" name="Textfeld 13">
              <a:extLst>
                <a:ext uri="{FF2B5EF4-FFF2-40B4-BE49-F238E27FC236}">
                  <a16:creationId xmlns:a16="http://schemas.microsoft.com/office/drawing/2014/main" id="{5B01A89E-52D5-408C-B716-9086EBC2B6E8}"/>
                </a:ext>
              </a:extLst>
            </p:cNvPr>
            <p:cNvSpPr txBox="1"/>
            <p:nvPr/>
          </p:nvSpPr>
          <p:spPr>
            <a:xfrm>
              <a:off x="8115078" y="495752"/>
              <a:ext cx="515463"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25" name="Rechteck: abgerundete Ecken 24">
              <a:extLst>
                <a:ext uri="{FF2B5EF4-FFF2-40B4-BE49-F238E27FC236}">
                  <a16:creationId xmlns:a16="http://schemas.microsoft.com/office/drawing/2014/main" id="{5BF0B3BF-3ECE-45E2-97CA-1C24CBDA0DB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Rechteck: abgerundete Ecken 20">
              <a:extLst>
                <a:ext uri="{FF2B5EF4-FFF2-40B4-BE49-F238E27FC236}">
                  <a16:creationId xmlns:a16="http://schemas.microsoft.com/office/drawing/2014/main" id="{2620A4DA-53EF-42F1-AE9F-A4A7FE587206}"/>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2" name="Gerader Verbinder 21">
              <a:extLst>
                <a:ext uri="{FF2B5EF4-FFF2-40B4-BE49-F238E27FC236}">
                  <a16:creationId xmlns:a16="http://schemas.microsoft.com/office/drawing/2014/main" id="{F1733CC1-59E7-4673-A086-174C202F4CB6}"/>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F8A77D-3203-4C93-AFB0-3A56205750D9}"/>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unde Klammer links/rechts 23">
              <a:extLst>
                <a:ext uri="{FF2B5EF4-FFF2-40B4-BE49-F238E27FC236}">
                  <a16:creationId xmlns:a16="http://schemas.microsoft.com/office/drawing/2014/main" id="{37BEB4F6-4277-4BCC-8D56-FDCA2007A255}"/>
                </a:ext>
              </a:extLst>
            </p:cNvPr>
            <p:cNvSpPr/>
            <p:nvPr/>
          </p:nvSpPr>
          <p:spPr>
            <a:xfrm>
              <a:off x="8666527" y="5817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Gerader Verbinder 37">
              <a:extLst>
                <a:ext uri="{FF2B5EF4-FFF2-40B4-BE49-F238E27FC236}">
                  <a16:creationId xmlns:a16="http://schemas.microsoft.com/office/drawing/2014/main" id="{4E46CD65-40AA-47E6-90AC-66EB6FF16610}"/>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A20C283-FBF9-4780-8C15-748DCA5D7D59}"/>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unde Klammer links/rechts 39">
              <a:extLst>
                <a:ext uri="{FF2B5EF4-FFF2-40B4-BE49-F238E27FC236}">
                  <a16:creationId xmlns:a16="http://schemas.microsoft.com/office/drawing/2014/main" id="{FE815BEC-5891-452B-966A-49E1B0D37881}"/>
                </a:ext>
              </a:extLst>
            </p:cNvPr>
            <p:cNvSpPr/>
            <p:nvPr/>
          </p:nvSpPr>
          <p:spPr>
            <a:xfrm>
              <a:off x="8914177" y="355085"/>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Gerader Verbinder 40">
              <a:extLst>
                <a:ext uri="{FF2B5EF4-FFF2-40B4-BE49-F238E27FC236}">
                  <a16:creationId xmlns:a16="http://schemas.microsoft.com/office/drawing/2014/main" id="{CE201054-98D8-42DC-8229-5407879F75AE}"/>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89E0EC43-A972-4367-A3AD-7FB82E361343}"/>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unde Klammer links/rechts 42">
              <a:extLst>
                <a:ext uri="{FF2B5EF4-FFF2-40B4-BE49-F238E27FC236}">
                  <a16:creationId xmlns:a16="http://schemas.microsoft.com/office/drawing/2014/main" id="{8350B4F5-EB99-4AAC-92D5-ADF28CD7BA2C}"/>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feld 32">
              <a:extLst>
                <a:ext uri="{FF2B5EF4-FFF2-40B4-BE49-F238E27FC236}">
                  <a16:creationId xmlns:a16="http://schemas.microsoft.com/office/drawing/2014/main" id="{E465625A-E893-4ADD-A5E6-8C09FD2CD3C3}"/>
                </a:ext>
              </a:extLst>
            </p:cNvPr>
            <p:cNvSpPr txBox="1"/>
            <p:nvPr/>
          </p:nvSpPr>
          <p:spPr>
            <a:xfrm>
              <a:off x="8360036" y="267511"/>
              <a:ext cx="523650"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34" name="Textfeld 33">
              <a:extLst>
                <a:ext uri="{FF2B5EF4-FFF2-40B4-BE49-F238E27FC236}">
                  <a16:creationId xmlns:a16="http://schemas.microsoft.com/office/drawing/2014/main" id="{ED63BDED-D1AB-4475-B330-32FFFE9E9CA6}"/>
                </a:ext>
              </a:extLst>
            </p:cNvPr>
            <p:cNvSpPr txBox="1"/>
            <p:nvPr/>
          </p:nvSpPr>
          <p:spPr>
            <a:xfrm>
              <a:off x="7891769" y="723868"/>
              <a:ext cx="525756" cy="28904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45" name="Rechteck: abgerundete Ecken 44">
              <a:extLst>
                <a:ext uri="{FF2B5EF4-FFF2-40B4-BE49-F238E27FC236}">
                  <a16:creationId xmlns:a16="http://schemas.microsoft.com/office/drawing/2014/main" id="{E9FE4F1F-A888-4C0D-B101-2D6D4F497056}"/>
                </a:ext>
              </a:extLst>
            </p:cNvPr>
            <p:cNvSpPr/>
            <p:nvPr/>
          </p:nvSpPr>
          <p:spPr>
            <a:xfrm>
              <a:off x="8424297" y="799782"/>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46" name="Gerader Verbinder 45">
              <a:extLst>
                <a:ext uri="{FF2B5EF4-FFF2-40B4-BE49-F238E27FC236}">
                  <a16:creationId xmlns:a16="http://schemas.microsoft.com/office/drawing/2014/main" id="{C45301A2-3303-4E3F-B41C-6B8EE25656E4}"/>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AAD7EF93-91F4-439B-99B1-32BE35783894}"/>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unde Klammer links/rechts 47">
              <a:extLst>
                <a:ext uri="{FF2B5EF4-FFF2-40B4-BE49-F238E27FC236}">
                  <a16:creationId xmlns:a16="http://schemas.microsoft.com/office/drawing/2014/main" id="{B8D2A163-F639-48EA-89DE-3101C8E6F48E}"/>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9" name="Rectangle 32">
            <a:extLst>
              <a:ext uri="{FF2B5EF4-FFF2-40B4-BE49-F238E27FC236}">
                <a16:creationId xmlns:a16="http://schemas.microsoft.com/office/drawing/2014/main" id="{25FAA15B-5AF6-41A5-BACE-95FF8DC01FDC}"/>
              </a:ext>
            </a:extLst>
          </p:cNvPr>
          <p:cNvSpPr/>
          <p:nvPr/>
        </p:nvSpPr>
        <p:spPr>
          <a:xfrm>
            <a:off x="259200" y="1295400"/>
            <a:ext cx="4860000" cy="191781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200" y="3281228"/>
            <a:ext cx="4860000"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Font typeface="Wingdings 3" panose="05040102010807070707" pitchFamily="18" charset="2"/>
              <a:buNone/>
            </a:pPr>
            <a:r>
              <a:rPr lang="en-US" sz="1200" dirty="0">
                <a:latin typeface="Bosch Office Sans" pitchFamily="34" charset="0"/>
              </a:rPr>
              <a:t>The Predictive overtaking support foresees the driver intention to change the lane due to an overtaking scenario (free neighboring lane and slower preceding vehicle). It assists the driver by avoiding unnecessary decelerations due to the preceding vehicle.</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Ego vehicle speed is kept longer, and deceleration is delayed due to the slower preceding vehicle</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If driver is not starting the lane change, higher deceleration is applied to keep safety distance</a:t>
            </a:r>
            <a:endParaRPr lang="en-US" sz="1100" dirty="0"/>
          </a:p>
          <a:p>
            <a:pPr marL="538163" lvl="2" indent="-271463" fontAlgn="auto">
              <a:lnSpc>
                <a:spcPct val="100000"/>
              </a:lnSpc>
              <a:spcAft>
                <a:spcPts val="0"/>
              </a:spcAft>
              <a:buClr>
                <a:schemeClr val="tx1"/>
              </a:buClr>
              <a:buSzPct val="120000"/>
              <a:buFont typeface="Arial" charset="0"/>
              <a:buChar char="–"/>
            </a:pPr>
            <a:endParaRPr lang="en-US" sz="1200" dirty="0"/>
          </a:p>
        </p:txBody>
      </p:sp>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ym typeface="Wingdings" pitchFamily="2" charset="2"/>
              </a:rPr>
              <a:t>Less interaction of driver needed</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ym typeface="Wingdings" pitchFamily="2" charset="2"/>
              </a:rPr>
              <a:t>Keeps ego vehicle target speed in standard lane change use cases</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ym typeface="Wingdings" pitchFamily="2" charset="2"/>
              </a:rPr>
              <a:t>Natural driving behavior on multiple lane roads while overtaking</a:t>
            </a:r>
          </a:p>
          <a:p>
            <a:pPr marL="171450" lvl="1" indent="-171450" defTabSz="914400" fontAlgn="base">
              <a:lnSpc>
                <a:spcPct val="100000"/>
              </a:lnSpc>
              <a:spcBef>
                <a:spcPct val="0"/>
              </a:spcBef>
              <a:spcAft>
                <a:spcPts val="200"/>
              </a:spcAft>
              <a:buFont typeface="Wingdings" panose="05000000000000000000" pitchFamily="2" charset="2"/>
              <a:buChar char="§"/>
              <a:defRPr/>
            </a:pPr>
            <a:endParaRPr lang="en-US" sz="1200" dirty="0">
              <a:solidFill>
                <a:srgbClr val="FF0000"/>
              </a:solidFill>
              <a:sym typeface="Wingdings" pitchFamily="2" charset="2"/>
            </a:endParaRPr>
          </a:p>
        </p:txBody>
      </p:sp>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5853600" y="3445200"/>
            <a:ext cx="4860000" cy="2183439"/>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t>Rear corner radar for blind spot scenarios</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6700" y="3281228"/>
            <a:ext cx="432000" cy="432000"/>
          </a:xfrm>
          <a:prstGeom prst="rect">
            <a:avLst/>
          </a:prstGeom>
        </p:spPr>
      </p:pic>
      <p:sp>
        <p:nvSpPr>
          <p:cNvPr id="44" name="Textfeld 43">
            <a:extLst>
              <a:ext uri="{FF2B5EF4-FFF2-40B4-BE49-F238E27FC236}">
                <a16:creationId xmlns:a16="http://schemas.microsoft.com/office/drawing/2014/main" id="{9CFCED39-8CD2-4023-9DD2-6C14DD6C70C2}"/>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PRID0274</a:t>
            </a:r>
          </a:p>
        </p:txBody>
      </p:sp>
      <p:pic>
        <p:nvPicPr>
          <p:cNvPr id="18" name="Grafik 17">
            <a:extLst>
              <a:ext uri="{FF2B5EF4-FFF2-40B4-BE49-F238E27FC236}">
                <a16:creationId xmlns:a16="http://schemas.microsoft.com/office/drawing/2014/main" id="{45B07DEE-4A7A-4043-AAB3-8E24AAF6FB76}"/>
              </a:ext>
            </a:extLst>
          </p:cNvPr>
          <p:cNvPicPr>
            <a:picLocks noChangeAspect="1"/>
          </p:cNvPicPr>
          <p:nvPr/>
        </p:nvPicPr>
        <p:blipFill rotWithShape="1">
          <a:blip r:embed="rId9">
            <a:extLst>
              <a:ext uri="{28A0092B-C50C-407E-A947-70E740481C1C}">
                <a14:useLocalDpi xmlns:a14="http://schemas.microsoft.com/office/drawing/2010/main" val="0"/>
              </a:ext>
            </a:extLst>
          </a:blip>
          <a:srcRect l="35230" t="19631" r="42541" b="6934"/>
          <a:stretch/>
        </p:blipFill>
        <p:spPr>
          <a:xfrm rot="5400000">
            <a:off x="2062580" y="-178592"/>
            <a:ext cx="1371600" cy="4531360"/>
          </a:xfrm>
          <a:prstGeom prst="rect">
            <a:avLst/>
          </a:prstGeom>
        </p:spPr>
      </p:pic>
      <p:sp>
        <p:nvSpPr>
          <p:cNvPr id="6" name="Textfeld 5">
            <a:extLst>
              <a:ext uri="{FF2B5EF4-FFF2-40B4-BE49-F238E27FC236}">
                <a16:creationId xmlns:a16="http://schemas.microsoft.com/office/drawing/2014/main" id="{8E9C3641-2262-462F-8EC9-F504ACDEFC2D}"/>
              </a:ext>
            </a:extLst>
          </p:cNvPr>
          <p:cNvSpPr txBox="1"/>
          <p:nvPr/>
        </p:nvSpPr>
        <p:spPr>
          <a:xfrm rot="20393701">
            <a:off x="1291331" y="2087464"/>
            <a:ext cx="1256513" cy="24384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Predicted driver intention</a:t>
            </a:r>
          </a:p>
        </p:txBody>
      </p:sp>
      <p:sp>
        <p:nvSpPr>
          <p:cNvPr id="61" name="Bogen 60">
            <a:extLst>
              <a:ext uri="{FF2B5EF4-FFF2-40B4-BE49-F238E27FC236}">
                <a16:creationId xmlns:a16="http://schemas.microsoft.com/office/drawing/2014/main" id="{F0A17C71-3FDF-4300-AC53-B8E46A4578E6}"/>
              </a:ext>
            </a:extLst>
          </p:cNvPr>
          <p:cNvSpPr/>
          <p:nvPr/>
        </p:nvSpPr>
        <p:spPr>
          <a:xfrm rot="5400000">
            <a:off x="-62434" y="-360632"/>
            <a:ext cx="3056541" cy="2773147"/>
          </a:xfrm>
          <a:prstGeom prst="arc">
            <a:avLst>
              <a:gd name="adj1" fmla="val 19938609"/>
              <a:gd name="adj2" fmla="val 0"/>
            </a:avLst>
          </a:prstGeom>
          <a:ln w="22225"/>
        </p:spPr>
        <p:style>
          <a:lnRef idx="3">
            <a:schemeClr val="dk1"/>
          </a:lnRef>
          <a:fillRef idx="0">
            <a:schemeClr val="dk1"/>
          </a:fillRef>
          <a:effectRef idx="2">
            <a:schemeClr val="dk1"/>
          </a:effectRef>
          <a:fontRef idx="minor">
            <a:schemeClr val="tx1"/>
          </a:fontRef>
        </p:style>
        <p:txBody>
          <a:bodyPr rtlCol="0" anchor="ctr"/>
          <a:lstStyle/>
          <a:p>
            <a:pPr algn="ctr"/>
            <a:endParaRPr lang="en-US">
              <a:ln w="28575">
                <a:solidFill>
                  <a:schemeClr val="tx1"/>
                </a:solidFill>
                <a:prstDash val="dash"/>
              </a:ln>
            </a:endParaRPr>
          </a:p>
        </p:txBody>
      </p:sp>
      <p:sp>
        <p:nvSpPr>
          <p:cNvPr id="62" name="Bogen 61">
            <a:extLst>
              <a:ext uri="{FF2B5EF4-FFF2-40B4-BE49-F238E27FC236}">
                <a16:creationId xmlns:a16="http://schemas.microsoft.com/office/drawing/2014/main" id="{D4888B4B-57A6-444E-92C3-8881F795EF1F}"/>
              </a:ext>
            </a:extLst>
          </p:cNvPr>
          <p:cNvSpPr/>
          <p:nvPr/>
        </p:nvSpPr>
        <p:spPr>
          <a:xfrm rot="16200000">
            <a:off x="1318716" y="2284381"/>
            <a:ext cx="3056541" cy="2773147"/>
          </a:xfrm>
          <a:prstGeom prst="arc">
            <a:avLst>
              <a:gd name="adj1" fmla="val 19938609"/>
              <a:gd name="adj2" fmla="val 0"/>
            </a:avLst>
          </a:prstGeom>
          <a:ln w="22225">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nvGrpSpPr>
          <p:cNvPr id="57" name="Gruppieren 56">
            <a:extLst>
              <a:ext uri="{FF2B5EF4-FFF2-40B4-BE49-F238E27FC236}">
                <a16:creationId xmlns:a16="http://schemas.microsoft.com/office/drawing/2014/main" id="{2C86B962-6242-48CF-8ED1-8715CF641203}"/>
              </a:ext>
            </a:extLst>
          </p:cNvPr>
          <p:cNvGrpSpPr/>
          <p:nvPr/>
        </p:nvGrpSpPr>
        <p:grpSpPr>
          <a:xfrm>
            <a:off x="621478" y="2669922"/>
            <a:ext cx="411061" cy="512899"/>
            <a:chOff x="-310542" y="2249032"/>
            <a:chExt cx="411061" cy="512899"/>
          </a:xfrm>
        </p:grpSpPr>
        <p:pic>
          <p:nvPicPr>
            <p:cNvPr id="58" name="Grafik 57">
              <a:extLst>
                <a:ext uri="{FF2B5EF4-FFF2-40B4-BE49-F238E27FC236}">
                  <a16:creationId xmlns:a16="http://schemas.microsoft.com/office/drawing/2014/main" id="{E29A3743-5D7B-4994-8DA7-E53B7EC88F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815" y="2476325"/>
              <a:ext cx="285606" cy="285606"/>
            </a:xfrm>
            <a:prstGeom prst="rect">
              <a:avLst/>
            </a:prstGeom>
          </p:spPr>
        </p:pic>
        <p:sp>
          <p:nvSpPr>
            <p:cNvPr id="59" name="Textfeld 58">
              <a:extLst>
                <a:ext uri="{FF2B5EF4-FFF2-40B4-BE49-F238E27FC236}">
                  <a16:creationId xmlns:a16="http://schemas.microsoft.com/office/drawing/2014/main" id="{BA41CD17-0EC2-48DD-B53E-D93FCB530829}"/>
                </a:ext>
              </a:extLst>
            </p:cNvPr>
            <p:cNvSpPr txBox="1"/>
            <p:nvPr/>
          </p:nvSpPr>
          <p:spPr>
            <a:xfrm>
              <a:off x="-310542" y="2249032"/>
              <a:ext cx="411061" cy="261373"/>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lang="en-US" sz="900" kern="0" dirty="0">
                  <a:solidFill>
                    <a:srgbClr val="0E78C5"/>
                  </a:solidFill>
                </a:rPr>
                <a:t>120kph</a:t>
              </a:r>
              <a:endParaRPr kumimoji="0" lang="en-US" sz="900" b="0" i="0" u="none" strike="noStrike" kern="0" cap="none" spc="0" normalizeH="0" baseline="0" noProof="0" dirty="0">
                <a:ln>
                  <a:noFill/>
                </a:ln>
                <a:solidFill>
                  <a:srgbClr val="0E78C5"/>
                </a:solidFill>
                <a:effectLst/>
                <a:uLnTx/>
                <a:uFillTx/>
              </a:endParaRPr>
            </a:p>
          </p:txBody>
        </p:sp>
      </p:grpSp>
      <p:grpSp>
        <p:nvGrpSpPr>
          <p:cNvPr id="60" name="Gruppieren 59">
            <a:extLst>
              <a:ext uri="{FF2B5EF4-FFF2-40B4-BE49-F238E27FC236}">
                <a16:creationId xmlns:a16="http://schemas.microsoft.com/office/drawing/2014/main" id="{8E4830AC-D7A7-4DB1-BC53-B817F72A324C}"/>
              </a:ext>
            </a:extLst>
          </p:cNvPr>
          <p:cNvGrpSpPr/>
          <p:nvPr/>
        </p:nvGrpSpPr>
        <p:grpSpPr>
          <a:xfrm>
            <a:off x="4220355" y="2669922"/>
            <a:ext cx="411061" cy="512899"/>
            <a:chOff x="-310542" y="2249032"/>
            <a:chExt cx="411061" cy="512899"/>
          </a:xfrm>
        </p:grpSpPr>
        <p:pic>
          <p:nvPicPr>
            <p:cNvPr id="63" name="Grafik 62">
              <a:extLst>
                <a:ext uri="{FF2B5EF4-FFF2-40B4-BE49-F238E27FC236}">
                  <a16:creationId xmlns:a16="http://schemas.microsoft.com/office/drawing/2014/main" id="{1A0BACFF-4E56-4CC9-9179-28D3004422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815" y="2476325"/>
              <a:ext cx="285606" cy="285606"/>
            </a:xfrm>
            <a:prstGeom prst="rect">
              <a:avLst/>
            </a:prstGeom>
          </p:spPr>
        </p:pic>
        <p:sp>
          <p:nvSpPr>
            <p:cNvPr id="64" name="Textfeld 63">
              <a:extLst>
                <a:ext uri="{FF2B5EF4-FFF2-40B4-BE49-F238E27FC236}">
                  <a16:creationId xmlns:a16="http://schemas.microsoft.com/office/drawing/2014/main" id="{F7DFC4FB-F8F8-4253-A4EA-A103139B5F96}"/>
                </a:ext>
              </a:extLst>
            </p:cNvPr>
            <p:cNvSpPr txBox="1"/>
            <p:nvPr/>
          </p:nvSpPr>
          <p:spPr>
            <a:xfrm>
              <a:off x="-310542" y="2249032"/>
              <a:ext cx="411061" cy="261373"/>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lang="en-US" sz="900" kern="0" dirty="0">
                  <a:solidFill>
                    <a:srgbClr val="0E78C5"/>
                  </a:solidFill>
                </a:rPr>
                <a:t>80kph</a:t>
              </a:r>
              <a:endParaRPr kumimoji="0" lang="en-US" sz="900" b="0" i="0" u="none" strike="noStrike" kern="0" cap="none" spc="0" normalizeH="0" baseline="0" noProof="0" dirty="0">
                <a:ln>
                  <a:noFill/>
                </a:ln>
                <a:solidFill>
                  <a:srgbClr val="0E78C5"/>
                </a:solidFill>
                <a:effectLst/>
                <a:uLnTx/>
                <a:uFillTx/>
              </a:endParaRPr>
            </a:p>
          </p:txBody>
        </p:sp>
      </p:grpSp>
    </p:spTree>
    <p:extLst>
      <p:ext uri="{BB962C8B-B14F-4D97-AF65-F5344CB8AC3E}">
        <p14:creationId xmlns:p14="http://schemas.microsoft.com/office/powerpoint/2010/main" val="475497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2702352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1" name="think-cell Folie" r:id="rId5" imgW="395" imgH="394" progId="TCLayout.ActiveDocument.1">
                  <p:embed/>
                </p:oleObj>
              </mc:Choice>
              <mc:Fallback>
                <p:oleObj name="think-cell Folie" r:id="rId5" imgW="395" imgH="394" progId="TCLayout.ActiveDocument.1">
                  <p:embed/>
                  <p:pic>
                    <p:nvPicPr>
                      <p:cNvPr id="3" name="Objek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8" name="Rectangle 32">
            <a:extLst>
              <a:ext uri="{FF2B5EF4-FFF2-40B4-BE49-F238E27FC236}">
                <a16:creationId xmlns:a16="http://schemas.microsoft.com/office/drawing/2014/main" id="{768FA70E-FA8E-4FAD-84EA-7AF5DE117EF3}"/>
              </a:ext>
            </a:extLst>
          </p:cNvPr>
          <p:cNvSpPr/>
          <p:nvPr/>
        </p:nvSpPr>
        <p:spPr>
          <a:xfrm>
            <a:off x="259200" y="1241948"/>
            <a:ext cx="4860000" cy="2039414"/>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Rechteck 1" hidden="1"/>
          <p:cNvSpPr/>
          <p:nvPr>
            <p:custDataLst>
              <p:tags r:id="rId3"/>
            </p:custDataLst>
          </p:nvPr>
        </p:nvSpPr>
        <p:spPr>
          <a:xfrm>
            <a:off x="0" y="0"/>
            <a:ext cx="158750" cy="158750"/>
          </a:xfrm>
          <a:prstGeom prst="rect">
            <a:avLst/>
          </a:prstGeom>
          <a:noFill/>
          <a:ln w="9525" cap="flat" cmpd="sng" algn="ctr">
            <a:solidFill>
              <a:srgbClr val="3F136C"/>
            </a:solidFill>
            <a:prstDash val="solid"/>
          </a:ln>
          <a:effectLst/>
        </p:spPr>
        <p:txBody>
          <a:bodyPr wrap="none" lIns="0" tIns="0" rIns="0" bIns="0" numCol="1" spcCol="0" rtlCol="0" anchor="ctr" anchorCtr="0">
            <a:noAutofit/>
          </a:bodyPr>
          <a:lstStyle/>
          <a:p>
            <a:pPr algn="ctr" fontAlgn="auto">
              <a:spcBef>
                <a:spcPts val="0"/>
              </a:spcBef>
              <a:spcAft>
                <a:spcPts val="0"/>
              </a:spcAft>
            </a:pPr>
            <a:endParaRPr kumimoji="0" lang="en-US" sz="2800" u="none" strike="noStrike" kern="0" cap="none" spc="0" normalizeH="0" noProof="0" dirty="0">
              <a:ln>
                <a:noFill/>
              </a:ln>
              <a:solidFill>
                <a:srgbClr val="000000"/>
              </a:solidFill>
              <a:effectLst/>
              <a:uLnTx/>
              <a:uFillTx/>
              <a:latin typeface="Bosch Office Sans" pitchFamily="2" charset="0"/>
              <a:ea typeface="+mj-ea"/>
              <a:cs typeface="+mj-cs"/>
              <a:sym typeface="Bosch Office Sans" pitchFamily="2" charset="0"/>
            </a:endParaRPr>
          </a:p>
        </p:txBody>
      </p:sp>
      <p:sp>
        <p:nvSpPr>
          <p:cNvPr id="8" name="Slide Number Placeholder 7"/>
          <p:cNvSpPr>
            <a:spLocks noGrp="1"/>
          </p:cNvSpPr>
          <p:nvPr>
            <p:ph type="sldNum" sz="quarter" idx="12"/>
          </p:nvPr>
        </p:nvSpPr>
        <p:spPr/>
        <p:txBody>
          <a:bodyPr/>
          <a:lstStyle/>
          <a:p>
            <a:fld id="{4898AEC0-503E-4FA4-859C-D0F72D6E3F79}" type="slidenum">
              <a:rPr lang="en-US" noProof="1" smtClean="0"/>
              <a:pPr/>
              <a:t>21</a:t>
            </a:fld>
            <a:endParaRPr lang="en-US" noProof="1"/>
          </a:p>
        </p:txBody>
      </p:sp>
      <p:sp>
        <p:nvSpPr>
          <p:cNvPr id="11" name="Text Placeholder 7"/>
          <p:cNvSpPr txBox="1">
            <a:spLocks/>
          </p:cNvSpPr>
          <p:nvPr/>
        </p:nvSpPr>
        <p:spPr>
          <a:xfrm>
            <a:off x="259200" y="259200"/>
            <a:ext cx="10450800" cy="388800"/>
          </a:xfrm>
          <a:prstGeom prst="rect">
            <a:avLst/>
          </a:prstGeom>
        </p:spPr>
        <p:txBody>
          <a:bodyPr vert="horz" lIns="0" tIns="0" rIns="0" bIns="0" rtlCol="0">
            <a:noAutofit/>
          </a:bodyPr>
          <a:lstStyle>
            <a:defPPr>
              <a:defRPr lang="de-DE"/>
            </a:defPPr>
            <a:lvl1pPr marL="0" indent="0" defTabSz="914333" eaLnBrk="1" fontAlgn="auto" latinLnBrk="0" hangingPunct="1">
              <a:lnSpc>
                <a:spcPct val="89000"/>
              </a:lnSpc>
              <a:spcBef>
                <a:spcPts val="0"/>
              </a:spcBef>
              <a:spcAft>
                <a:spcPts val="0"/>
              </a:spcAft>
              <a:buFont typeface="Wingdings 3" panose="05040102010807070707" pitchFamily="18" charset="2"/>
              <a:buNone/>
              <a:defRPr sz="2800" kern="0" baseline="0">
                <a:solidFill>
                  <a:srgbClr val="0070C0"/>
                </a:solidFill>
                <a:latin typeface="+mn-lt"/>
              </a:defRPr>
            </a:lvl1pPr>
            <a:lvl2pPr marL="233983" indent="0" defTabSz="914333" eaLnBrk="1" latinLnBrk="0" hangingPunct="1">
              <a:lnSpc>
                <a:spcPct val="103000"/>
              </a:lnSpc>
              <a:spcBef>
                <a:spcPts val="500"/>
              </a:spcBef>
              <a:buFont typeface="Wingdings 3" panose="05040102010807070707" pitchFamily="18" charset="2"/>
              <a:buNone/>
              <a:defRPr sz="2800">
                <a:latin typeface="+mn-lt"/>
              </a:defRPr>
            </a:lvl2pPr>
            <a:lvl3pPr marL="525562" indent="0" defTabSz="914333" eaLnBrk="1" latinLnBrk="0" hangingPunct="1">
              <a:lnSpc>
                <a:spcPct val="102000"/>
              </a:lnSpc>
              <a:spcBef>
                <a:spcPts val="500"/>
              </a:spcBef>
              <a:buFont typeface="Bosch Office Sans" pitchFamily="2" charset="0"/>
              <a:buNone/>
              <a:defRPr sz="2800">
                <a:latin typeface="+mn-lt"/>
              </a:defRPr>
            </a:lvl3pPr>
            <a:lvl4pPr marL="748745" indent="0" defTabSz="914333" eaLnBrk="1" latinLnBrk="0" hangingPunct="1">
              <a:lnSpc>
                <a:spcPct val="103000"/>
              </a:lnSpc>
              <a:spcBef>
                <a:spcPts val="500"/>
              </a:spcBef>
              <a:buFont typeface="Bosch Office Sans" pitchFamily="2" charset="0"/>
              <a:buNone/>
              <a:defRPr sz="2800">
                <a:latin typeface="+mn-lt"/>
              </a:defRPr>
            </a:lvl4pPr>
            <a:lvl5pPr marL="748745" indent="0" defTabSz="914333" eaLnBrk="1" latinLnBrk="0" hangingPunct="1">
              <a:lnSpc>
                <a:spcPct val="103000"/>
              </a:lnSpc>
              <a:spcBef>
                <a:spcPts val="500"/>
              </a:spcBef>
              <a:buFont typeface="Bosch Office Sans" pitchFamily="2" charset="0"/>
              <a:buNone/>
              <a:defRPr sz="28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r>
              <a:rPr lang="en-US" dirty="0">
                <a:solidFill>
                  <a:schemeClr val="tx1"/>
                </a:solidFill>
              </a:rPr>
              <a:t>Value-add feature description</a:t>
            </a:r>
          </a:p>
        </p:txBody>
      </p:sp>
      <p:sp>
        <p:nvSpPr>
          <p:cNvPr id="12" name="Title 2"/>
          <p:cNvSpPr>
            <a:spLocks noGrp="1"/>
          </p:cNvSpPr>
          <p:nvPr>
            <p:ph type="title"/>
          </p:nvPr>
        </p:nvSpPr>
        <p:spPr>
          <a:xfrm>
            <a:off x="259200" y="648000"/>
            <a:ext cx="8776312" cy="388800"/>
          </a:xfrm>
        </p:spPr>
        <p:txBody>
          <a:bodyPr vert="horz" lIns="0" tIns="0" rIns="0" bIns="0" rtlCol="0" anchor="t" anchorCtr="0">
            <a:noAutofit/>
          </a:bodyPr>
          <a:lstStyle/>
          <a:p>
            <a:r>
              <a:rPr lang="en-US" dirty="0">
                <a:solidFill>
                  <a:srgbClr val="0070C0"/>
                </a:solidFill>
              </a:rPr>
              <a:t>Eco drive mode*</a:t>
            </a:r>
            <a:endParaRPr lang="en-US" sz="2000" dirty="0">
              <a:solidFill>
                <a:srgbClr val="0070C0"/>
              </a:solidFill>
            </a:endParaRPr>
          </a:p>
        </p:txBody>
      </p:sp>
      <p:sp>
        <p:nvSpPr>
          <p:cNvPr id="14" name="Content Placeholder 4"/>
          <p:cNvSpPr>
            <a:spLocks noGrp="1"/>
          </p:cNvSpPr>
          <p:nvPr>
            <p:ph sz="half" idx="2"/>
          </p:nvPr>
        </p:nvSpPr>
        <p:spPr>
          <a:xfrm>
            <a:off x="259200" y="3445201"/>
            <a:ext cx="4860000" cy="2019600"/>
          </a:xfrm>
        </p:spPr>
        <p:txBody>
          <a:bodyPr/>
          <a:lstStyle/>
          <a:p>
            <a:pPr marL="0" indent="0">
              <a:lnSpc>
                <a:spcPct val="100000"/>
              </a:lnSpc>
              <a:spcAft>
                <a:spcPts val="1200"/>
              </a:spcAft>
              <a:buNone/>
            </a:pPr>
            <a:r>
              <a:rPr lang="en-US" dirty="0"/>
              <a:t>        </a:t>
            </a:r>
            <a:r>
              <a:rPr lang="en-US" dirty="0">
                <a:solidFill>
                  <a:srgbClr val="2E7EB5"/>
                </a:solidFill>
              </a:rPr>
              <a:t>Feature description</a:t>
            </a:r>
          </a:p>
          <a:p>
            <a:pPr marL="173038" lvl="0"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Eco drive mode is a comprehensive, pre-integrated Bosch solution to make ADAS features drive more energy-efficiently</a:t>
            </a:r>
          </a:p>
          <a:p>
            <a:pPr marL="173038" lvl="0"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Eco drive mode is activated by the driver</a:t>
            </a:r>
          </a:p>
          <a:p>
            <a:pPr marL="173038" lvl="0"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Energy efficient driving using road geometry and topology information (based on map data and environment perception)</a:t>
            </a:r>
          </a:p>
          <a:p>
            <a:pPr marL="173038" lvl="0"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Implementation of energy-efficient speed optimization integrated in AD / ADAS architecture in cooperation with the powertrain and engine management</a:t>
            </a:r>
          </a:p>
          <a:p>
            <a:pPr marL="173038" lvl="0" indent="-173038" defTabSz="914400" fontAlgn="base">
              <a:lnSpc>
                <a:spcPct val="100000"/>
              </a:lnSpc>
              <a:spcBef>
                <a:spcPct val="0"/>
              </a:spcBef>
              <a:spcAft>
                <a:spcPts val="300"/>
              </a:spcAft>
              <a:buFont typeface="Wingdings" panose="05000000000000000000" pitchFamily="2" charset="2"/>
              <a:buChar char="§"/>
              <a:defRPr/>
            </a:pPr>
            <a:endParaRPr lang="en-US" sz="1100" dirty="0">
              <a:solidFill>
                <a:schemeClr val="accent1">
                  <a:lumMod val="75000"/>
                </a:schemeClr>
              </a:solidFill>
            </a:endParaRPr>
          </a:p>
          <a:p>
            <a:pPr marL="538163" lvl="2" indent="-271463">
              <a:lnSpc>
                <a:spcPct val="100000"/>
              </a:lnSpc>
              <a:buClr>
                <a:schemeClr val="tx1"/>
              </a:buClr>
              <a:buSzPct val="120000"/>
              <a:buFont typeface="Arial" charset="0"/>
              <a:buChar char="–"/>
            </a:pPr>
            <a:endParaRPr lang="en-US" sz="1200" dirty="0"/>
          </a:p>
        </p:txBody>
      </p:sp>
      <p:sp>
        <p:nvSpPr>
          <p:cNvPr id="41" name="Content Placeholder 5"/>
          <p:cNvSpPr>
            <a:spLocks noGrp="1"/>
          </p:cNvSpPr>
          <p:nvPr>
            <p:ph sz="half" idx="3"/>
          </p:nvPr>
        </p:nvSpPr>
        <p:spPr>
          <a:xfrm>
            <a:off x="5853600" y="1295999"/>
            <a:ext cx="4860000" cy="1917220"/>
          </a:xfrm>
        </p:spPr>
        <p:txBody>
          <a:bodyPr/>
          <a:lstStyle/>
          <a:p>
            <a:pPr marL="0" indent="0">
              <a:lnSpc>
                <a:spcPct val="100000"/>
              </a:lnSpc>
              <a:spcAft>
                <a:spcPts val="1200"/>
              </a:spcAft>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Increase energy-efficiency of ADAS (~5%</a:t>
            </a:r>
            <a:r>
              <a:rPr lang="en-US" sz="1200" baseline="30000" dirty="0">
                <a:solidFill>
                  <a:srgbClr val="000000"/>
                </a:solidFill>
                <a:sym typeface="Wingdings" pitchFamily="2" charset="2"/>
              </a:rPr>
              <a:t>**</a:t>
            </a:r>
            <a:r>
              <a:rPr lang="en-US" sz="1200" dirty="0">
                <a:solidFill>
                  <a:srgbClr val="000000"/>
                </a:solidFill>
                <a:sym typeface="Wingdings" pitchFamily="2" charset="2"/>
              </a:rPr>
              <a:t> for EVs)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Solution integrated within ADAS features yields the best system optimum of powertrain and assisted features</a:t>
            </a:r>
          </a:p>
          <a:p>
            <a:pPr marL="171450" lvl="0" indent="-171450" defTabSz="914400" fontAlgn="base">
              <a:lnSpc>
                <a:spcPts val="1600"/>
              </a:lnSpc>
              <a:spcBef>
                <a:spcPts val="0"/>
              </a:spcBef>
              <a:spcAft>
                <a:spcPct val="0"/>
              </a:spcAft>
              <a:buFont typeface="Wingdings" panose="05000000000000000000" pitchFamily="2" charset="2"/>
              <a:buChar char="§"/>
              <a:defRPr/>
            </a:pPr>
            <a:r>
              <a:rPr lang="en-US" sz="1200" dirty="0">
                <a:solidFill>
                  <a:srgbClr val="000000"/>
                </a:solidFill>
              </a:rPr>
              <a:t>For consumers: increased vehicle driving range, reduced energy cost, more relaxed driving</a:t>
            </a:r>
          </a:p>
          <a:p>
            <a:pPr marL="171450" lvl="0" indent="-171450" defTabSz="914400" fontAlgn="base">
              <a:lnSpc>
                <a:spcPts val="1600"/>
              </a:lnSpc>
              <a:spcBef>
                <a:spcPts val="0"/>
              </a:spcBef>
              <a:spcAft>
                <a:spcPct val="0"/>
              </a:spcAft>
              <a:buFont typeface="Wingdings" panose="05000000000000000000" pitchFamily="2" charset="2"/>
              <a:buChar char="§"/>
              <a:defRPr/>
            </a:pPr>
            <a:r>
              <a:rPr lang="en-US" sz="1200" dirty="0">
                <a:solidFill>
                  <a:srgbClr val="000000"/>
                </a:solidFill>
              </a:rPr>
              <a:t>For OEMs: increase vehicle driving range or decrease battery size, green image, not relevant to OBD regulations</a:t>
            </a:r>
          </a:p>
          <a:p>
            <a:pPr marL="0" lvl="0" indent="0" defTabSz="914400" fontAlgn="base">
              <a:lnSpc>
                <a:spcPts val="1600"/>
              </a:lnSpc>
              <a:spcBef>
                <a:spcPts val="0"/>
              </a:spcBef>
              <a:spcAft>
                <a:spcPct val="0"/>
              </a:spcAft>
              <a:buNone/>
              <a:defRPr/>
            </a:pPr>
            <a:endParaRPr lang="en-US" sz="1200" dirty="0">
              <a:solidFill>
                <a:srgbClr val="000000"/>
              </a:solidFill>
            </a:endParaRPr>
          </a:p>
          <a:p>
            <a:pPr marL="0" indent="0">
              <a:lnSpc>
                <a:spcPct val="100000"/>
              </a:lnSpc>
              <a:buNone/>
            </a:pPr>
            <a:endParaRPr lang="en-US" sz="1200" dirty="0"/>
          </a:p>
        </p:txBody>
      </p:sp>
      <p:sp>
        <p:nvSpPr>
          <p:cNvPr id="18" name="Content Placeholder 6"/>
          <p:cNvSpPr>
            <a:spLocks noGrp="1"/>
          </p:cNvSpPr>
          <p:nvPr>
            <p:ph sz="half" idx="4"/>
          </p:nvPr>
        </p:nvSpPr>
        <p:spPr>
          <a:xfrm>
            <a:off x="5853600" y="3445200"/>
            <a:ext cx="4860000" cy="2183439"/>
          </a:xfrm>
        </p:spPr>
        <p:txBody>
          <a:body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p:txBody>
      </p:sp>
      <p:pic>
        <p:nvPicPr>
          <p:cNvPr id="17" name="Picture 16"/>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22" name="Picture 2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pic>
        <p:nvPicPr>
          <p:cNvPr id="23" name="Picture 22"/>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66700" y="3375460"/>
            <a:ext cx="432000" cy="432000"/>
          </a:xfrm>
          <a:prstGeom prst="rect">
            <a:avLst/>
          </a:prstGeom>
        </p:spPr>
      </p:pic>
      <p:pic>
        <p:nvPicPr>
          <p:cNvPr id="20" name="Grafik 10"/>
          <p:cNvPicPr>
            <a:picLocks noChangeAspect="1"/>
          </p:cNvPicPr>
          <p:nvPr/>
        </p:nvPicPr>
        <p:blipFill rotWithShape="1">
          <a:blip r:embed="rId10" cstate="hqprint">
            <a:extLst>
              <a:ext uri="{28A0092B-C50C-407E-A947-70E740481C1C}">
                <a14:useLocalDpi xmlns:a14="http://schemas.microsoft.com/office/drawing/2010/main" val="0"/>
              </a:ext>
            </a:extLst>
          </a:blip>
          <a:srcRect t="39039" b="17052"/>
          <a:stretch/>
        </p:blipFill>
        <p:spPr>
          <a:xfrm>
            <a:off x="466095" y="1277553"/>
            <a:ext cx="4488539" cy="1970890"/>
          </a:xfrm>
          <a:prstGeom prst="rect">
            <a:avLst/>
          </a:prstGeom>
        </p:spPr>
      </p:pic>
      <p:sp>
        <p:nvSpPr>
          <p:cNvPr id="21" name="Rechteck 6"/>
          <p:cNvSpPr/>
          <p:nvPr/>
        </p:nvSpPr>
        <p:spPr>
          <a:xfrm>
            <a:off x="421648" y="1241947"/>
            <a:ext cx="4712086" cy="307777"/>
          </a:xfrm>
          <a:prstGeom prst="rect">
            <a:avLst/>
          </a:prstGeom>
        </p:spPr>
        <p:txBody>
          <a:bodyPr wrap="square">
            <a:spAutoFit/>
          </a:bodyPr>
          <a:lstStyle/>
          <a:p>
            <a:pPr marL="0" marR="0" lvl="0" indent="0" algn="l" defTabSz="914400" rtl="0" eaLnBrk="1" fontAlgn="base" latinLnBrk="0" hangingPunct="1">
              <a:lnSpc>
                <a:spcPct val="100000"/>
              </a:lnSpc>
              <a:spcBef>
                <a:spcPts val="200"/>
              </a:spcBef>
              <a:spcAft>
                <a:spcPts val="200"/>
              </a:spcAft>
              <a:buClrTx/>
              <a:buSzTx/>
              <a:buFontTx/>
              <a:buNone/>
              <a:tabLst/>
              <a:defRPr/>
            </a:pPr>
            <a:r>
              <a:rPr kumimoji="0" lang="en-US" sz="1400" i="0" u="none" strike="noStrike" kern="1200" cap="none" spc="0" normalizeH="0" baseline="0" noProof="0" dirty="0">
                <a:ln>
                  <a:noFill/>
                </a:ln>
                <a:solidFill>
                  <a:srgbClr val="000000"/>
                </a:solidFill>
                <a:effectLst/>
                <a:uLnTx/>
                <a:uFillTx/>
                <a:latin typeface="Bosch Office Sans" pitchFamily="34" charset="0"/>
                <a:ea typeface="+mn-ea"/>
                <a:cs typeface="+mn-cs"/>
              </a:rPr>
              <a:t>Make ADAS features drive more energy-efficiently</a:t>
            </a:r>
          </a:p>
        </p:txBody>
      </p:sp>
      <p:sp>
        <p:nvSpPr>
          <p:cNvPr id="19" name="TextBox 42">
            <a:extLst>
              <a:ext uri="{FF2B5EF4-FFF2-40B4-BE49-F238E27FC236}">
                <a16:creationId xmlns:a16="http://schemas.microsoft.com/office/drawing/2014/main" id="{0068FB9E-4C80-4EF6-9A8B-DF23142232C3}"/>
              </a:ext>
            </a:extLst>
          </p:cNvPr>
          <p:cNvSpPr txBox="1"/>
          <p:nvPr/>
        </p:nvSpPr>
        <p:spPr>
          <a:xfrm>
            <a:off x="7015660" y="5380891"/>
            <a:ext cx="3290559" cy="247747"/>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100" kern="0" dirty="0">
                <a:solidFill>
                  <a:srgbClr val="000000"/>
                </a:solidFill>
              </a:rPr>
              <a:t>*Concept phase, timing and content not finalized yet</a:t>
            </a:r>
            <a:endParaRPr kumimoji="0" lang="en-US" sz="1100" b="0" i="0" u="none" strike="noStrike" kern="0" cap="none" spc="0" normalizeH="0" baseline="0" noProof="0" dirty="0">
              <a:ln>
                <a:noFill/>
              </a:ln>
              <a:solidFill>
                <a:srgbClr val="000000"/>
              </a:solidFill>
              <a:effectLst/>
              <a:uLnTx/>
              <a:uFillTx/>
            </a:endParaRPr>
          </a:p>
        </p:txBody>
      </p:sp>
      <p:sp>
        <p:nvSpPr>
          <p:cNvPr id="56" name="Textfeld 55">
            <a:extLst>
              <a:ext uri="{FF2B5EF4-FFF2-40B4-BE49-F238E27FC236}">
                <a16:creationId xmlns:a16="http://schemas.microsoft.com/office/drawing/2014/main" id="{8D668746-8F3B-4246-A6AA-DF93CB0AE902}"/>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PRID0202</a:t>
            </a:r>
          </a:p>
        </p:txBody>
      </p:sp>
      <p:grpSp>
        <p:nvGrpSpPr>
          <p:cNvPr id="90" name="Gruppieren 89">
            <a:extLst>
              <a:ext uri="{FF2B5EF4-FFF2-40B4-BE49-F238E27FC236}">
                <a16:creationId xmlns:a16="http://schemas.microsoft.com/office/drawing/2014/main" id="{00A19F54-27E9-4B98-89FA-9B6A04204F11}"/>
              </a:ext>
            </a:extLst>
          </p:cNvPr>
          <p:cNvGrpSpPr/>
          <p:nvPr/>
        </p:nvGrpSpPr>
        <p:grpSpPr>
          <a:xfrm>
            <a:off x="7589520" y="259200"/>
            <a:ext cx="2656840" cy="807720"/>
            <a:chOff x="7197000" y="193040"/>
            <a:chExt cx="2656840" cy="807720"/>
          </a:xfrm>
        </p:grpSpPr>
        <p:grpSp>
          <p:nvGrpSpPr>
            <p:cNvPr id="91" name="Gruppieren 90">
              <a:extLst>
                <a:ext uri="{FF2B5EF4-FFF2-40B4-BE49-F238E27FC236}">
                  <a16:creationId xmlns:a16="http://schemas.microsoft.com/office/drawing/2014/main" id="{664789BA-4E1F-43D7-B265-4C0F25B8E571}"/>
                </a:ext>
              </a:extLst>
            </p:cNvPr>
            <p:cNvGrpSpPr/>
            <p:nvPr/>
          </p:nvGrpSpPr>
          <p:grpSpPr>
            <a:xfrm>
              <a:off x="8235400" y="257175"/>
              <a:ext cx="1565641" cy="678447"/>
              <a:chOff x="6618663" y="358384"/>
              <a:chExt cx="1565641" cy="678447"/>
            </a:xfrm>
          </p:grpSpPr>
          <p:sp>
            <p:nvSpPr>
              <p:cNvPr id="93" name="Freeform 8">
                <a:extLst>
                  <a:ext uri="{FF2B5EF4-FFF2-40B4-BE49-F238E27FC236}">
                    <a16:creationId xmlns:a16="http://schemas.microsoft.com/office/drawing/2014/main" id="{AF5DB633-D55C-4A9F-90D9-757F02BB2E3B}"/>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94" name="Freeform 11">
                <a:extLst>
                  <a:ext uri="{FF2B5EF4-FFF2-40B4-BE49-F238E27FC236}">
                    <a16:creationId xmlns:a16="http://schemas.microsoft.com/office/drawing/2014/main" id="{EFE6E2CB-D426-4610-975B-4C52DB7028D9}"/>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95" name="Freeform 14">
                <a:extLst>
                  <a:ext uri="{FF2B5EF4-FFF2-40B4-BE49-F238E27FC236}">
                    <a16:creationId xmlns:a16="http://schemas.microsoft.com/office/drawing/2014/main" id="{85A6E5B9-A00F-4ADD-B1AE-E76FEDC4202E}"/>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92" name="Rechteck 91">
              <a:extLst>
                <a:ext uri="{FF2B5EF4-FFF2-40B4-BE49-F238E27FC236}">
                  <a16:creationId xmlns:a16="http://schemas.microsoft.com/office/drawing/2014/main" id="{FA126D63-6367-485C-9B3B-E6FFC04F2AB4}"/>
                </a:ext>
              </a:extLst>
            </p:cNvPr>
            <p:cNvSpPr/>
            <p:nvPr/>
          </p:nvSpPr>
          <p:spPr>
            <a:xfrm>
              <a:off x="7197000" y="193040"/>
              <a:ext cx="26568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96" name="Textfeld 95">
            <a:extLst>
              <a:ext uri="{FF2B5EF4-FFF2-40B4-BE49-F238E27FC236}">
                <a16:creationId xmlns:a16="http://schemas.microsoft.com/office/drawing/2014/main" id="{0836CD9B-82A6-4B66-92A7-48F569B80574}"/>
              </a:ext>
            </a:extLst>
          </p:cNvPr>
          <p:cNvSpPr txBox="1"/>
          <p:nvPr/>
        </p:nvSpPr>
        <p:spPr>
          <a:xfrm>
            <a:off x="8115078" y="495752"/>
            <a:ext cx="515463"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sp>
        <p:nvSpPr>
          <p:cNvPr id="97" name="Rechteck: abgerundete Ecken 96">
            <a:extLst>
              <a:ext uri="{FF2B5EF4-FFF2-40B4-BE49-F238E27FC236}">
                <a16:creationId xmlns:a16="http://schemas.microsoft.com/office/drawing/2014/main" id="{DC453373-3C8D-4D77-9D96-7E06D84C55AD}"/>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98" name="Gerader Verbinder 97">
            <a:extLst>
              <a:ext uri="{FF2B5EF4-FFF2-40B4-BE49-F238E27FC236}">
                <a16:creationId xmlns:a16="http://schemas.microsoft.com/office/drawing/2014/main" id="{E4041394-81FF-4379-9864-3E8EC7A551E4}"/>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41E7B3FC-0A66-492F-A9AE-EE364B2A6E97}"/>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E226BE82-B646-4EA2-98B7-2D36C2E5489A}"/>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D8AE6FBC-0DD8-4087-9424-33D284B39112}"/>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2" name="Runde Klammer links/rechts 101">
            <a:extLst>
              <a:ext uri="{FF2B5EF4-FFF2-40B4-BE49-F238E27FC236}">
                <a16:creationId xmlns:a16="http://schemas.microsoft.com/office/drawing/2014/main" id="{6DCE5D8D-1F03-4FB8-BEB7-19D5EECCB1D8}"/>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Textfeld 102">
            <a:extLst>
              <a:ext uri="{FF2B5EF4-FFF2-40B4-BE49-F238E27FC236}">
                <a16:creationId xmlns:a16="http://schemas.microsoft.com/office/drawing/2014/main" id="{F68860FE-3F98-4D1E-A032-09618948648C}"/>
              </a:ext>
            </a:extLst>
          </p:cNvPr>
          <p:cNvSpPr txBox="1"/>
          <p:nvPr/>
        </p:nvSpPr>
        <p:spPr>
          <a:xfrm>
            <a:off x="8360036" y="267511"/>
            <a:ext cx="523650"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104" name="Textfeld 103">
            <a:extLst>
              <a:ext uri="{FF2B5EF4-FFF2-40B4-BE49-F238E27FC236}">
                <a16:creationId xmlns:a16="http://schemas.microsoft.com/office/drawing/2014/main" id="{A085491F-F892-4D79-BBD0-54C0A3E3AD7A}"/>
              </a:ext>
            </a:extLst>
          </p:cNvPr>
          <p:cNvSpPr txBox="1"/>
          <p:nvPr/>
        </p:nvSpPr>
        <p:spPr>
          <a:xfrm>
            <a:off x="7891769" y="723868"/>
            <a:ext cx="525756"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cxnSp>
        <p:nvCxnSpPr>
          <p:cNvPr id="105" name="Gerader Verbinder 104">
            <a:extLst>
              <a:ext uri="{FF2B5EF4-FFF2-40B4-BE49-F238E27FC236}">
                <a16:creationId xmlns:a16="http://schemas.microsoft.com/office/drawing/2014/main" id="{D1CE2E08-6F54-416F-BAFD-D1A6E8CFCBB6}"/>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FA26E81E-5870-43BD-BF1D-6727FE99083F}"/>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Runde Klammer links/rechts 106">
            <a:extLst>
              <a:ext uri="{FF2B5EF4-FFF2-40B4-BE49-F238E27FC236}">
                <a16:creationId xmlns:a16="http://schemas.microsoft.com/office/drawing/2014/main" id="{1DB8085F-20CA-4142-8E51-263D046E8335}"/>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8" name="Gruppieren 107">
            <a:extLst>
              <a:ext uri="{FF2B5EF4-FFF2-40B4-BE49-F238E27FC236}">
                <a16:creationId xmlns:a16="http://schemas.microsoft.com/office/drawing/2014/main" id="{04161E88-B525-4598-8ECA-0661FB38F86C}"/>
              </a:ext>
            </a:extLst>
          </p:cNvPr>
          <p:cNvGrpSpPr/>
          <p:nvPr/>
        </p:nvGrpSpPr>
        <p:grpSpPr>
          <a:xfrm>
            <a:off x="8426819" y="799814"/>
            <a:ext cx="182880" cy="182880"/>
            <a:chOff x="7122160" y="2722880"/>
            <a:chExt cx="182880" cy="182880"/>
          </a:xfrm>
        </p:grpSpPr>
        <p:sp>
          <p:nvSpPr>
            <p:cNvPr id="109" name="Rechteck: abgerundete Ecken 108">
              <a:extLst>
                <a:ext uri="{FF2B5EF4-FFF2-40B4-BE49-F238E27FC236}">
                  <a16:creationId xmlns:a16="http://schemas.microsoft.com/office/drawing/2014/main" id="{638AD0E0-582E-4C5D-A752-335C7796ABCB}"/>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110" name="Gerader Verbinder 109">
              <a:extLst>
                <a:ext uri="{FF2B5EF4-FFF2-40B4-BE49-F238E27FC236}">
                  <a16:creationId xmlns:a16="http://schemas.microsoft.com/office/drawing/2014/main" id="{3A84005D-878D-42CE-8195-DF2131DE4F10}"/>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a:extLst>
                <a:ext uri="{FF2B5EF4-FFF2-40B4-BE49-F238E27FC236}">
                  <a16:creationId xmlns:a16="http://schemas.microsoft.com/office/drawing/2014/main" id="{C8B6D541-DB1B-4AE5-A605-DE4B41410C2D}"/>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2" name="Runde Klammer links/rechts 111">
            <a:extLst>
              <a:ext uri="{FF2B5EF4-FFF2-40B4-BE49-F238E27FC236}">
                <a16:creationId xmlns:a16="http://schemas.microsoft.com/office/drawing/2014/main" id="{86465CDA-A15E-4F50-95A1-DAEF24DEAEB5}"/>
              </a:ext>
            </a:extLst>
          </p:cNvPr>
          <p:cNvSpPr/>
          <p:nvPr/>
        </p:nvSpPr>
        <p:spPr>
          <a:xfrm>
            <a:off x="8915469" y="352528"/>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3" name="Gruppieren 112">
            <a:extLst>
              <a:ext uri="{FF2B5EF4-FFF2-40B4-BE49-F238E27FC236}">
                <a16:creationId xmlns:a16="http://schemas.microsoft.com/office/drawing/2014/main" id="{E5B6C311-3502-4F39-9930-09553ED5DA8D}"/>
              </a:ext>
            </a:extLst>
          </p:cNvPr>
          <p:cNvGrpSpPr/>
          <p:nvPr/>
        </p:nvGrpSpPr>
        <p:grpSpPr>
          <a:xfrm>
            <a:off x="8660940" y="563636"/>
            <a:ext cx="182880" cy="182880"/>
            <a:chOff x="7122160" y="2722880"/>
            <a:chExt cx="182880" cy="182880"/>
          </a:xfrm>
        </p:grpSpPr>
        <p:sp>
          <p:nvSpPr>
            <p:cNvPr id="114" name="Rechteck: abgerundete Ecken 113">
              <a:extLst>
                <a:ext uri="{FF2B5EF4-FFF2-40B4-BE49-F238E27FC236}">
                  <a16:creationId xmlns:a16="http://schemas.microsoft.com/office/drawing/2014/main" id="{51D4F5D6-78A9-4B6D-B580-BC0DC5DBB8F1}"/>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115" name="Gerader Verbinder 114">
              <a:extLst>
                <a:ext uri="{FF2B5EF4-FFF2-40B4-BE49-F238E27FC236}">
                  <a16:creationId xmlns:a16="http://schemas.microsoft.com/office/drawing/2014/main" id="{CE3B4434-A184-48F0-BC00-B250E818F274}"/>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71BED88D-2FD7-4BC6-940E-6C8FD1DEFCAF}"/>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Rechteck 3">
            <a:extLst>
              <a:ext uri="{FF2B5EF4-FFF2-40B4-BE49-F238E27FC236}">
                <a16:creationId xmlns:a16="http://schemas.microsoft.com/office/drawing/2014/main" id="{CDB5C591-D143-4C4C-A7D6-B24448DA9CE9}"/>
              </a:ext>
            </a:extLst>
          </p:cNvPr>
          <p:cNvSpPr/>
          <p:nvPr/>
        </p:nvSpPr>
        <p:spPr>
          <a:xfrm>
            <a:off x="5853600" y="4020056"/>
            <a:ext cx="3376245" cy="276999"/>
          </a:xfrm>
          <a:prstGeom prst="rect">
            <a:avLst/>
          </a:prstGeom>
        </p:spPr>
        <p:txBody>
          <a:bodyPr wrap="none">
            <a:spAutoFit/>
          </a:bodyPr>
          <a:lstStyle/>
          <a:p>
            <a:pPr marL="171450" lvl="2" indent="-171450">
              <a:spcAft>
                <a:spcPts val="0"/>
              </a:spcAft>
              <a:buClr>
                <a:schemeClr val="tx1"/>
              </a:buClr>
              <a:buSzPct val="120000"/>
              <a:buFont typeface="Wingdings" panose="05000000000000000000" pitchFamily="2" charset="2"/>
              <a:buChar char="§"/>
              <a:defRPr/>
            </a:pPr>
            <a:r>
              <a:rPr lang="en-US" sz="1200" dirty="0"/>
              <a:t>Optional: Map with road gradient information</a:t>
            </a:r>
          </a:p>
        </p:txBody>
      </p:sp>
      <p:sp>
        <p:nvSpPr>
          <p:cNvPr id="46" name="TextBox 42">
            <a:extLst>
              <a:ext uri="{FF2B5EF4-FFF2-40B4-BE49-F238E27FC236}">
                <a16:creationId xmlns:a16="http://schemas.microsoft.com/office/drawing/2014/main" id="{7C7B79A0-C2F3-4C01-BF87-484279FF5D3C}"/>
              </a:ext>
            </a:extLst>
          </p:cNvPr>
          <p:cNvSpPr txBox="1"/>
          <p:nvPr/>
        </p:nvSpPr>
        <p:spPr>
          <a:xfrm>
            <a:off x="7030533" y="5543222"/>
            <a:ext cx="1980505" cy="247747"/>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100" kern="0" dirty="0">
                <a:solidFill>
                  <a:srgbClr val="000000"/>
                </a:solidFill>
              </a:rPr>
              <a:t>** based on in-house simulation</a:t>
            </a:r>
            <a:endParaRPr kumimoji="0" lang="en-US" sz="1100" b="0" i="0" u="none" strike="noStrike" kern="0" cap="none" spc="0" normalizeH="0" baseline="0" noProof="0" dirty="0">
              <a:ln>
                <a:noFill/>
              </a:ln>
              <a:solidFill>
                <a:srgbClr val="000000"/>
              </a:solidFill>
              <a:effectLst/>
              <a:uLnTx/>
              <a:uFillTx/>
            </a:endParaRPr>
          </a:p>
        </p:txBody>
      </p:sp>
      <p:sp>
        <p:nvSpPr>
          <p:cNvPr id="5" name="Rechteck 4">
            <a:extLst>
              <a:ext uri="{FF2B5EF4-FFF2-40B4-BE49-F238E27FC236}">
                <a16:creationId xmlns:a16="http://schemas.microsoft.com/office/drawing/2014/main" id="{AA1ED368-8675-4DC8-ADEA-C588174E5B3D}"/>
              </a:ext>
            </a:extLst>
          </p:cNvPr>
          <p:cNvSpPr/>
          <p:nvPr/>
        </p:nvSpPr>
        <p:spPr>
          <a:xfrm>
            <a:off x="2545492" y="1619464"/>
            <a:ext cx="413174" cy="399835"/>
          </a:xfrm>
          <a:prstGeom prst="rect">
            <a:avLst/>
          </a:prstGeom>
          <a:gradFill flip="none" rotWithShape="1">
            <a:gsLst>
              <a:gs pos="0">
                <a:srgbClr val="DCDDE2"/>
              </a:gs>
              <a:gs pos="100000">
                <a:srgbClr val="DBDCE1"/>
              </a:gs>
            </a:gsLst>
            <a:lin ang="0" scaled="1"/>
            <a:tileRect/>
          </a:gra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849514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1642759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5"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ACC engine start base</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grpSp>
        <p:nvGrpSpPr>
          <p:cNvPr id="11" name="Gruppieren 10">
            <a:extLst>
              <a:ext uri="{FF2B5EF4-FFF2-40B4-BE49-F238E27FC236}">
                <a16:creationId xmlns:a16="http://schemas.microsoft.com/office/drawing/2014/main" id="{AED54A22-EE87-43FD-B32D-A3C709E0E1F8}"/>
              </a:ext>
            </a:extLst>
          </p:cNvPr>
          <p:cNvGrpSpPr/>
          <p:nvPr/>
        </p:nvGrpSpPr>
        <p:grpSpPr>
          <a:xfrm>
            <a:off x="7589520" y="259200"/>
            <a:ext cx="2656840" cy="807720"/>
            <a:chOff x="7197000" y="193040"/>
            <a:chExt cx="2656840" cy="807720"/>
          </a:xfrm>
        </p:grpSpPr>
        <p:grpSp>
          <p:nvGrpSpPr>
            <p:cNvPr id="28" name="Gruppieren 27">
              <a:extLst>
                <a:ext uri="{FF2B5EF4-FFF2-40B4-BE49-F238E27FC236}">
                  <a16:creationId xmlns:a16="http://schemas.microsoft.com/office/drawing/2014/main" id="{9CD1CC16-F677-46ED-A546-50ADDAF61DBE}"/>
                </a:ext>
              </a:extLst>
            </p:cNvPr>
            <p:cNvGrpSpPr/>
            <p:nvPr/>
          </p:nvGrpSpPr>
          <p:grpSpPr>
            <a:xfrm>
              <a:off x="8235400" y="257175"/>
              <a:ext cx="1565641" cy="678447"/>
              <a:chOff x="6618663" y="358384"/>
              <a:chExt cx="1565641" cy="678447"/>
            </a:xfrm>
          </p:grpSpPr>
          <p:sp>
            <p:nvSpPr>
              <p:cNvPr id="30" name="Freeform 8">
                <a:extLst>
                  <a:ext uri="{FF2B5EF4-FFF2-40B4-BE49-F238E27FC236}">
                    <a16:creationId xmlns:a16="http://schemas.microsoft.com/office/drawing/2014/main" id="{03C253D6-1ED0-4011-845D-DDA3DA0AC108}"/>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31" name="Freeform 11">
                <a:extLst>
                  <a:ext uri="{FF2B5EF4-FFF2-40B4-BE49-F238E27FC236}">
                    <a16:creationId xmlns:a16="http://schemas.microsoft.com/office/drawing/2014/main" id="{139EAE3A-7850-4810-AA26-374A944C957A}"/>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32" name="Freeform 14">
                <a:extLst>
                  <a:ext uri="{FF2B5EF4-FFF2-40B4-BE49-F238E27FC236}">
                    <a16:creationId xmlns:a16="http://schemas.microsoft.com/office/drawing/2014/main" id="{FF0754C3-53A6-425A-9B35-6254E552E9FF}"/>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29" name="Rechteck 28">
              <a:extLst>
                <a:ext uri="{FF2B5EF4-FFF2-40B4-BE49-F238E27FC236}">
                  <a16:creationId xmlns:a16="http://schemas.microsoft.com/office/drawing/2014/main" id="{8D8357A8-D313-469B-9F34-47662F27EDB9}"/>
                </a:ext>
              </a:extLst>
            </p:cNvPr>
            <p:cNvSpPr/>
            <p:nvPr/>
          </p:nvSpPr>
          <p:spPr>
            <a:xfrm>
              <a:off x="7197000" y="193040"/>
              <a:ext cx="26568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14" name="Textfeld 13">
            <a:extLst>
              <a:ext uri="{FF2B5EF4-FFF2-40B4-BE49-F238E27FC236}">
                <a16:creationId xmlns:a16="http://schemas.microsoft.com/office/drawing/2014/main" id="{5B01A89E-52D5-408C-B716-9086EBC2B6E8}"/>
              </a:ext>
            </a:extLst>
          </p:cNvPr>
          <p:cNvSpPr txBox="1"/>
          <p:nvPr/>
        </p:nvSpPr>
        <p:spPr>
          <a:xfrm>
            <a:off x="8115078" y="495752"/>
            <a:ext cx="515463"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sp>
        <p:nvSpPr>
          <p:cNvPr id="25" name="Rechteck: abgerundete Ecken 24">
            <a:extLst>
              <a:ext uri="{FF2B5EF4-FFF2-40B4-BE49-F238E27FC236}">
                <a16:creationId xmlns:a16="http://schemas.microsoft.com/office/drawing/2014/main" id="{5BF0B3BF-3ECE-45E2-97CA-1C24CBDA0DB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Rechteck: abgerundete Ecken 20">
            <a:extLst>
              <a:ext uri="{FF2B5EF4-FFF2-40B4-BE49-F238E27FC236}">
                <a16:creationId xmlns:a16="http://schemas.microsoft.com/office/drawing/2014/main" id="{2620A4DA-53EF-42F1-AE9F-A4A7FE587206}"/>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2" name="Gerader Verbinder 21">
            <a:extLst>
              <a:ext uri="{FF2B5EF4-FFF2-40B4-BE49-F238E27FC236}">
                <a16:creationId xmlns:a16="http://schemas.microsoft.com/office/drawing/2014/main" id="{F1733CC1-59E7-4673-A086-174C202F4CB6}"/>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F8A77D-3203-4C93-AFB0-3A56205750D9}"/>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4E46CD65-40AA-47E6-90AC-66EB6FF16610}"/>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A20C283-FBF9-4780-8C15-748DCA5D7D59}"/>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CE201054-98D8-42DC-8229-5407879F75AE}"/>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89E0EC43-A972-4367-A3AD-7FB82E361343}"/>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unde Klammer links/rechts 42">
            <a:extLst>
              <a:ext uri="{FF2B5EF4-FFF2-40B4-BE49-F238E27FC236}">
                <a16:creationId xmlns:a16="http://schemas.microsoft.com/office/drawing/2014/main" id="{8350B4F5-EB99-4AAC-92D5-ADF28CD7BA2C}"/>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feld 32">
            <a:extLst>
              <a:ext uri="{FF2B5EF4-FFF2-40B4-BE49-F238E27FC236}">
                <a16:creationId xmlns:a16="http://schemas.microsoft.com/office/drawing/2014/main" id="{E465625A-E893-4ADD-A5E6-8C09FD2CD3C3}"/>
              </a:ext>
            </a:extLst>
          </p:cNvPr>
          <p:cNvSpPr txBox="1"/>
          <p:nvPr/>
        </p:nvSpPr>
        <p:spPr>
          <a:xfrm>
            <a:off x="8360036" y="267511"/>
            <a:ext cx="523650"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sp>
        <p:nvSpPr>
          <p:cNvPr id="34" name="Textfeld 33">
            <a:extLst>
              <a:ext uri="{FF2B5EF4-FFF2-40B4-BE49-F238E27FC236}">
                <a16:creationId xmlns:a16="http://schemas.microsoft.com/office/drawing/2014/main" id="{ED63BDED-D1AB-4475-B330-32FFFE9E9CA6}"/>
              </a:ext>
            </a:extLst>
          </p:cNvPr>
          <p:cNvSpPr txBox="1"/>
          <p:nvPr/>
        </p:nvSpPr>
        <p:spPr>
          <a:xfrm>
            <a:off x="7891769" y="723868"/>
            <a:ext cx="525756"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cxnSp>
        <p:nvCxnSpPr>
          <p:cNvPr id="46" name="Gerader Verbinder 45">
            <a:extLst>
              <a:ext uri="{FF2B5EF4-FFF2-40B4-BE49-F238E27FC236}">
                <a16:creationId xmlns:a16="http://schemas.microsoft.com/office/drawing/2014/main" id="{C45301A2-3303-4E3F-B41C-6B8EE25656E4}"/>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AAD7EF93-91F4-439B-99B1-32BE35783894}"/>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unde Klammer links/rechts 47">
            <a:extLst>
              <a:ext uri="{FF2B5EF4-FFF2-40B4-BE49-F238E27FC236}">
                <a16:creationId xmlns:a16="http://schemas.microsoft.com/office/drawing/2014/main" id="{B8D2A163-F639-48EA-89DE-3101C8E6F48E}"/>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ectangle 32">
            <a:extLst>
              <a:ext uri="{FF2B5EF4-FFF2-40B4-BE49-F238E27FC236}">
                <a16:creationId xmlns:a16="http://schemas.microsoft.com/office/drawing/2014/main" id="{25FAA15B-5AF6-41A5-BACE-95FF8DC01FDC}"/>
              </a:ext>
            </a:extLst>
          </p:cNvPr>
          <p:cNvSpPr/>
          <p:nvPr/>
        </p:nvSpPr>
        <p:spPr>
          <a:xfrm>
            <a:off x="259200" y="1295400"/>
            <a:ext cx="4860000" cy="191781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200" y="3445201"/>
            <a:ext cx="4860000"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None/>
            </a:pPr>
            <a:r>
              <a:rPr lang="en-US" sz="1200" dirty="0">
                <a:latin typeface="Bosch Office Sans" pitchFamily="34" charset="0"/>
              </a:rPr>
              <a:t>The ACC engine start base initiates the start of the engine when the direct preceding vehicle drives off.</a:t>
            </a:r>
          </a:p>
          <a:p>
            <a:pPr marL="0" indent="0" fontAlgn="auto">
              <a:lnSpc>
                <a:spcPct val="100000"/>
              </a:lnSpc>
              <a:spcAft>
                <a:spcPts val="1200"/>
              </a:spcAft>
              <a:buNone/>
            </a:pPr>
            <a:r>
              <a:rPr lang="en-US" sz="1200" dirty="0">
                <a:latin typeface="Bosch Office Sans" pitchFamily="34" charset="0"/>
              </a:rPr>
              <a:t>The start of the engine is only initiated after the ego vehicle came to a complete stop behind a preceding vehicle and the engine was turned off by the Start/Stop system.</a:t>
            </a:r>
          </a:p>
          <a:p>
            <a:pPr marL="0" indent="0" fontAlgn="auto">
              <a:lnSpc>
                <a:spcPct val="100000"/>
              </a:lnSpc>
              <a:spcAft>
                <a:spcPts val="1200"/>
              </a:spcAft>
              <a:buNone/>
            </a:pPr>
            <a:r>
              <a:rPr lang="en-US" sz="1200" dirty="0">
                <a:latin typeface="Bosch Office Sans" pitchFamily="34" charset="0"/>
              </a:rPr>
              <a:t>The feature is only starting the ego vehicles engine, no drive-off</a:t>
            </a:r>
          </a:p>
        </p:txBody>
      </p:sp>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Prepares a drive-off scenarios by decreasing the reaction time</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Reminds the driver using feedback from the engine start to resume ACC (in case a manual ACC resume is necessary)</a:t>
            </a:r>
          </a:p>
        </p:txBody>
      </p:sp>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5853600" y="3445200"/>
            <a:ext cx="4860000" cy="2183439"/>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t>No additional technology element necessary</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6700" y="3375460"/>
            <a:ext cx="432000" cy="432000"/>
          </a:xfrm>
          <a:prstGeom prst="rect">
            <a:avLst/>
          </a:prstGeom>
        </p:spPr>
      </p:pic>
      <p:grpSp>
        <p:nvGrpSpPr>
          <p:cNvPr id="44" name="Gruppieren 43">
            <a:extLst>
              <a:ext uri="{FF2B5EF4-FFF2-40B4-BE49-F238E27FC236}">
                <a16:creationId xmlns:a16="http://schemas.microsoft.com/office/drawing/2014/main" id="{30521186-01F5-4F60-8E81-2D3E0B2747EF}"/>
              </a:ext>
            </a:extLst>
          </p:cNvPr>
          <p:cNvGrpSpPr/>
          <p:nvPr/>
        </p:nvGrpSpPr>
        <p:grpSpPr>
          <a:xfrm>
            <a:off x="8426819" y="799814"/>
            <a:ext cx="182880" cy="182880"/>
            <a:chOff x="7122160" y="2722880"/>
            <a:chExt cx="182880" cy="182880"/>
          </a:xfrm>
        </p:grpSpPr>
        <p:sp>
          <p:nvSpPr>
            <p:cNvPr id="56" name="Rechteck: abgerundete Ecken 55">
              <a:extLst>
                <a:ext uri="{FF2B5EF4-FFF2-40B4-BE49-F238E27FC236}">
                  <a16:creationId xmlns:a16="http://schemas.microsoft.com/office/drawing/2014/main" id="{54D379A2-7C61-4185-AB47-03CE8BAA1594}"/>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57" name="Gerader Verbinder 56">
              <a:extLst>
                <a:ext uri="{FF2B5EF4-FFF2-40B4-BE49-F238E27FC236}">
                  <a16:creationId xmlns:a16="http://schemas.microsoft.com/office/drawing/2014/main" id="{1E32D38B-0C45-43FD-90AD-1FEEAC5C84EB}"/>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24FCBDDD-FDB5-46F2-A63C-9954F0CB639F}"/>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 name="Textfeld 39">
            <a:extLst>
              <a:ext uri="{FF2B5EF4-FFF2-40B4-BE49-F238E27FC236}">
                <a16:creationId xmlns:a16="http://schemas.microsoft.com/office/drawing/2014/main" id="{CACF27CC-9480-4B4B-BBBA-279F850BE2B0}"/>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PRID0212</a:t>
            </a:r>
          </a:p>
        </p:txBody>
      </p:sp>
      <p:pic>
        <p:nvPicPr>
          <p:cNvPr id="7" name="Grafik 6">
            <a:extLst>
              <a:ext uri="{FF2B5EF4-FFF2-40B4-BE49-F238E27FC236}">
                <a16:creationId xmlns:a16="http://schemas.microsoft.com/office/drawing/2014/main" id="{2341D538-D8E3-4644-B453-243347ACE54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9096" b="97820" l="30319" r="80743">
                        <a14:foregroundMark x1="51918" y1="94711" x2="51918" y2="94711"/>
                        <a14:foregroundMark x1="52200" y1="97820" x2="52200" y2="97820"/>
                        <a14:foregroundMark x1="52483" y1="96003" x2="52483" y2="96003"/>
                        <a14:foregroundMark x1="59306" y1="96407" x2="59306" y2="96407"/>
                        <a14:foregroundMark x1="60880" y1="97699" x2="60880" y2="97699"/>
                        <a14:foregroundMark x1="56197" y1="97699" x2="56197" y2="97699"/>
                      </a14:backgroundRemoval>
                    </a14:imgEffect>
                  </a14:imgLayer>
                </a14:imgProps>
              </a:ext>
              <a:ext uri="{28A0092B-C50C-407E-A947-70E740481C1C}">
                <a14:useLocalDpi xmlns:a14="http://schemas.microsoft.com/office/drawing/2010/main" val="0"/>
              </a:ext>
            </a:extLst>
          </a:blip>
          <a:srcRect l="35892" t="10130" r="29180"/>
          <a:stretch/>
        </p:blipFill>
        <p:spPr>
          <a:xfrm rot="5400000">
            <a:off x="1890594" y="-48613"/>
            <a:ext cx="1790055" cy="4605843"/>
          </a:xfrm>
          <a:prstGeom prst="rect">
            <a:avLst/>
          </a:prstGeom>
        </p:spPr>
      </p:pic>
      <p:cxnSp>
        <p:nvCxnSpPr>
          <p:cNvPr id="9" name="Gerader Verbinder 8">
            <a:extLst>
              <a:ext uri="{FF2B5EF4-FFF2-40B4-BE49-F238E27FC236}">
                <a16:creationId xmlns:a16="http://schemas.microsoft.com/office/drawing/2014/main" id="{ECD2A87C-F759-4648-BA30-D29CAAF37F00}"/>
              </a:ext>
            </a:extLst>
          </p:cNvPr>
          <p:cNvCxnSpPr>
            <a:cxnSpLocks/>
          </p:cNvCxnSpPr>
          <p:nvPr/>
        </p:nvCxnSpPr>
        <p:spPr>
          <a:xfrm>
            <a:off x="2488223" y="2400300"/>
            <a:ext cx="0" cy="320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31D91F0B-5C2C-409B-9BEE-62B0E79038F0}"/>
              </a:ext>
            </a:extLst>
          </p:cNvPr>
          <p:cNvCxnSpPr>
            <a:cxnSpLocks/>
          </p:cNvCxnSpPr>
          <p:nvPr/>
        </p:nvCxnSpPr>
        <p:spPr>
          <a:xfrm>
            <a:off x="2576146" y="2039815"/>
            <a:ext cx="0" cy="68048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689F5DED-1DB7-46EF-B5E8-A5971F3ECF60}"/>
              </a:ext>
            </a:extLst>
          </p:cNvPr>
          <p:cNvCxnSpPr>
            <a:cxnSpLocks/>
          </p:cNvCxnSpPr>
          <p:nvPr/>
        </p:nvCxnSpPr>
        <p:spPr>
          <a:xfrm>
            <a:off x="2760785" y="2039815"/>
            <a:ext cx="0" cy="68048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5" name="Grafik 14">
            <a:extLst>
              <a:ext uri="{FF2B5EF4-FFF2-40B4-BE49-F238E27FC236}">
                <a16:creationId xmlns:a16="http://schemas.microsoft.com/office/drawing/2014/main" id="{3BE2ECCD-0175-4ABE-9E68-943973C1A4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381" y="1649614"/>
            <a:ext cx="604695" cy="604695"/>
          </a:xfrm>
          <a:prstGeom prst="rect">
            <a:avLst/>
          </a:prstGeom>
        </p:spPr>
      </p:pic>
      <p:cxnSp>
        <p:nvCxnSpPr>
          <p:cNvPr id="17" name="Gerade Verbindung mit Pfeil 16">
            <a:extLst>
              <a:ext uri="{FF2B5EF4-FFF2-40B4-BE49-F238E27FC236}">
                <a16:creationId xmlns:a16="http://schemas.microsoft.com/office/drawing/2014/main" id="{77BDC3E8-6DBA-4B57-85E3-4A25CC5506E9}"/>
              </a:ext>
            </a:extLst>
          </p:cNvPr>
          <p:cNvCxnSpPr/>
          <p:nvPr/>
        </p:nvCxnSpPr>
        <p:spPr>
          <a:xfrm>
            <a:off x="2259623" y="2573489"/>
            <a:ext cx="2989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809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2832241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9"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9" name="Rectangle 32">
            <a:extLst>
              <a:ext uri="{FF2B5EF4-FFF2-40B4-BE49-F238E27FC236}">
                <a16:creationId xmlns:a16="http://schemas.microsoft.com/office/drawing/2014/main" id="{25FAA15B-5AF6-41A5-BACE-95FF8DC01FDC}"/>
              </a:ext>
            </a:extLst>
          </p:cNvPr>
          <p:cNvSpPr/>
          <p:nvPr/>
        </p:nvSpPr>
        <p:spPr>
          <a:xfrm>
            <a:off x="259200" y="1295400"/>
            <a:ext cx="4860000" cy="191781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0" name="Grafik 9">
            <a:extLst>
              <a:ext uri="{FF2B5EF4-FFF2-40B4-BE49-F238E27FC236}">
                <a16:creationId xmlns:a16="http://schemas.microsoft.com/office/drawing/2014/main" id="{2459B240-B289-4119-BCBC-B4C6D5533942}"/>
              </a:ext>
            </a:extLst>
          </p:cNvPr>
          <p:cNvPicPr>
            <a:picLocks noChangeAspect="1"/>
          </p:cNvPicPr>
          <p:nvPr/>
        </p:nvPicPr>
        <p:blipFill rotWithShape="1">
          <a:blip r:embed="rId6">
            <a:extLst>
              <a:ext uri="{28A0092B-C50C-407E-A947-70E740481C1C}">
                <a14:useLocalDpi xmlns:a14="http://schemas.microsoft.com/office/drawing/2010/main" val="0"/>
              </a:ext>
            </a:extLst>
          </a:blip>
          <a:srcRect l="23856" r="7755"/>
          <a:stretch/>
        </p:blipFill>
        <p:spPr>
          <a:xfrm rot="5400000">
            <a:off x="1942112" y="206764"/>
            <a:ext cx="1441569" cy="4215813"/>
          </a:xfrm>
          <a:prstGeom prst="rect">
            <a:avLst/>
          </a:prstGeom>
        </p:spPr>
      </p:pic>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ACC engine start plus</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200" y="3445201"/>
            <a:ext cx="4860000"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None/>
            </a:pPr>
            <a:r>
              <a:rPr lang="en-US" sz="1200" dirty="0">
                <a:latin typeface="Bosch Office Sans" pitchFamily="34" charset="0"/>
              </a:rPr>
              <a:t>The ACC engine start plus adds additional features to the base version:</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t>Initiates the start of the engine when the pre-preceding vehicle drives off</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t>Feature c</a:t>
            </a:r>
            <a:r>
              <a:rPr lang="en-US" sz="1200" dirty="0">
                <a:latin typeface="Bosch Office Sans" pitchFamily="34" charset="0"/>
              </a:rPr>
              <a:t>an be active in ACC passive mode</a:t>
            </a:r>
          </a:p>
        </p:txBody>
      </p:sp>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Very early preparation in drive-off scenarios by decreasing the reaction time</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With the support of ACC passive mode this sub feature can always be offered to the driver</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ym typeface="Wingdings" pitchFamily="2" charset="2"/>
              </a:rPr>
              <a:t>Reminds the driver using feedback from the engine start to resume ACC (in case a manual ACC resume is necessary)</a:t>
            </a:r>
          </a:p>
        </p:txBody>
      </p:sp>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5853600" y="3445200"/>
            <a:ext cx="4860000" cy="2183439"/>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t>No additional technology element necessary</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66700" y="3375460"/>
            <a:ext cx="432000" cy="432000"/>
          </a:xfrm>
          <a:prstGeom prst="rect">
            <a:avLst/>
          </a:prstGeom>
        </p:spPr>
      </p:pic>
      <p:sp>
        <p:nvSpPr>
          <p:cNvPr id="40" name="Textfeld 39">
            <a:extLst>
              <a:ext uri="{FF2B5EF4-FFF2-40B4-BE49-F238E27FC236}">
                <a16:creationId xmlns:a16="http://schemas.microsoft.com/office/drawing/2014/main" id="{CACF27CC-9480-4B4B-BBBA-279F850BE2B0}"/>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PRID0291</a:t>
            </a:r>
          </a:p>
        </p:txBody>
      </p:sp>
      <p:cxnSp>
        <p:nvCxnSpPr>
          <p:cNvPr id="9" name="Gerader Verbinder 8">
            <a:extLst>
              <a:ext uri="{FF2B5EF4-FFF2-40B4-BE49-F238E27FC236}">
                <a16:creationId xmlns:a16="http://schemas.microsoft.com/office/drawing/2014/main" id="{ECD2A87C-F759-4648-BA30-D29CAAF37F00}"/>
              </a:ext>
            </a:extLst>
          </p:cNvPr>
          <p:cNvCxnSpPr>
            <a:cxnSpLocks/>
          </p:cNvCxnSpPr>
          <p:nvPr/>
        </p:nvCxnSpPr>
        <p:spPr>
          <a:xfrm>
            <a:off x="2956547" y="2176286"/>
            <a:ext cx="0" cy="320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31D91F0B-5C2C-409B-9BEE-62B0E79038F0}"/>
              </a:ext>
            </a:extLst>
          </p:cNvPr>
          <p:cNvCxnSpPr>
            <a:cxnSpLocks/>
          </p:cNvCxnSpPr>
          <p:nvPr/>
        </p:nvCxnSpPr>
        <p:spPr>
          <a:xfrm>
            <a:off x="3044470" y="1681622"/>
            <a:ext cx="0" cy="909178"/>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689F5DED-1DB7-46EF-B5E8-A5971F3ECF60}"/>
              </a:ext>
            </a:extLst>
          </p:cNvPr>
          <p:cNvCxnSpPr>
            <a:cxnSpLocks/>
          </p:cNvCxnSpPr>
          <p:nvPr/>
        </p:nvCxnSpPr>
        <p:spPr>
          <a:xfrm>
            <a:off x="3229109" y="1593886"/>
            <a:ext cx="0" cy="1092164"/>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0D4CAEF3-2BBE-4B8B-98D8-76BC8B972785}"/>
              </a:ext>
            </a:extLst>
          </p:cNvPr>
          <p:cNvCxnSpPr>
            <a:cxnSpLocks/>
          </p:cNvCxnSpPr>
          <p:nvPr/>
        </p:nvCxnSpPr>
        <p:spPr>
          <a:xfrm>
            <a:off x="2833454" y="2338025"/>
            <a:ext cx="4220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uppieren 62">
            <a:extLst>
              <a:ext uri="{FF2B5EF4-FFF2-40B4-BE49-F238E27FC236}">
                <a16:creationId xmlns:a16="http://schemas.microsoft.com/office/drawing/2014/main" id="{A6017F09-747B-4605-9FE2-E5E703E354BD}"/>
              </a:ext>
            </a:extLst>
          </p:cNvPr>
          <p:cNvGrpSpPr/>
          <p:nvPr/>
        </p:nvGrpSpPr>
        <p:grpSpPr>
          <a:xfrm>
            <a:off x="7589520" y="259200"/>
            <a:ext cx="2656840" cy="807720"/>
            <a:chOff x="7197000" y="193040"/>
            <a:chExt cx="2656840" cy="807720"/>
          </a:xfrm>
        </p:grpSpPr>
        <p:grpSp>
          <p:nvGrpSpPr>
            <p:cNvPr id="64" name="Gruppieren 63">
              <a:extLst>
                <a:ext uri="{FF2B5EF4-FFF2-40B4-BE49-F238E27FC236}">
                  <a16:creationId xmlns:a16="http://schemas.microsoft.com/office/drawing/2014/main" id="{70FC8C33-1906-4168-A269-D2DF72AD81B3}"/>
                </a:ext>
              </a:extLst>
            </p:cNvPr>
            <p:cNvGrpSpPr/>
            <p:nvPr/>
          </p:nvGrpSpPr>
          <p:grpSpPr>
            <a:xfrm>
              <a:off x="8235400" y="257175"/>
              <a:ext cx="1565641" cy="678447"/>
              <a:chOff x="6618663" y="358384"/>
              <a:chExt cx="1565641" cy="678447"/>
            </a:xfrm>
          </p:grpSpPr>
          <p:sp>
            <p:nvSpPr>
              <p:cNvPr id="66" name="Freeform 8">
                <a:extLst>
                  <a:ext uri="{FF2B5EF4-FFF2-40B4-BE49-F238E27FC236}">
                    <a16:creationId xmlns:a16="http://schemas.microsoft.com/office/drawing/2014/main" id="{C3DD9A69-A125-4D5D-AB14-588E18BF9210}"/>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67" name="Freeform 11">
                <a:extLst>
                  <a:ext uri="{FF2B5EF4-FFF2-40B4-BE49-F238E27FC236}">
                    <a16:creationId xmlns:a16="http://schemas.microsoft.com/office/drawing/2014/main" id="{A63C506D-F978-42F7-958D-179F139343EE}"/>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68" name="Freeform 14">
                <a:extLst>
                  <a:ext uri="{FF2B5EF4-FFF2-40B4-BE49-F238E27FC236}">
                    <a16:creationId xmlns:a16="http://schemas.microsoft.com/office/drawing/2014/main" id="{D81401F9-2953-4FBD-9676-AF2AAB6B2922}"/>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65" name="Rechteck 64">
              <a:extLst>
                <a:ext uri="{FF2B5EF4-FFF2-40B4-BE49-F238E27FC236}">
                  <a16:creationId xmlns:a16="http://schemas.microsoft.com/office/drawing/2014/main" id="{EDDB53A7-5400-416F-B57E-E6859B589961}"/>
                </a:ext>
              </a:extLst>
            </p:cNvPr>
            <p:cNvSpPr/>
            <p:nvPr/>
          </p:nvSpPr>
          <p:spPr>
            <a:xfrm>
              <a:off x="7197000" y="193040"/>
              <a:ext cx="26568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69" name="Textfeld 68">
            <a:extLst>
              <a:ext uri="{FF2B5EF4-FFF2-40B4-BE49-F238E27FC236}">
                <a16:creationId xmlns:a16="http://schemas.microsoft.com/office/drawing/2014/main" id="{2AD3A4BD-17D7-45DD-92C4-8F4ED93485AD}"/>
              </a:ext>
            </a:extLst>
          </p:cNvPr>
          <p:cNvSpPr txBox="1"/>
          <p:nvPr/>
        </p:nvSpPr>
        <p:spPr>
          <a:xfrm>
            <a:off x="8115078" y="495752"/>
            <a:ext cx="515463"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70" name="Rechteck: abgerundete Ecken 69">
            <a:extLst>
              <a:ext uri="{FF2B5EF4-FFF2-40B4-BE49-F238E27FC236}">
                <a16:creationId xmlns:a16="http://schemas.microsoft.com/office/drawing/2014/main" id="{BB209E35-3CA1-4CED-9692-380D4FCD0950}"/>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1" name="Rechteck: abgerundete Ecken 70">
            <a:extLst>
              <a:ext uri="{FF2B5EF4-FFF2-40B4-BE49-F238E27FC236}">
                <a16:creationId xmlns:a16="http://schemas.microsoft.com/office/drawing/2014/main" id="{FCC74885-B4BC-44E1-A26F-CA1B2DB62736}"/>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72" name="Gerader Verbinder 71">
            <a:extLst>
              <a:ext uri="{FF2B5EF4-FFF2-40B4-BE49-F238E27FC236}">
                <a16:creationId xmlns:a16="http://schemas.microsoft.com/office/drawing/2014/main" id="{0A82F033-89AB-4C80-8A25-54C56C078AC3}"/>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C6E07ACD-7F48-4A95-AE09-33E77F7F45CC}"/>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1A5A4514-E375-4B6E-AB7B-B56847E80066}"/>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A3BBC4C6-9A8C-430C-A9C1-D5789754CE4B}"/>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r Verbinder 75">
            <a:extLst>
              <a:ext uri="{FF2B5EF4-FFF2-40B4-BE49-F238E27FC236}">
                <a16:creationId xmlns:a16="http://schemas.microsoft.com/office/drawing/2014/main" id="{4899A1D1-BA47-4BAA-A644-1BF4A5BF63E4}"/>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87C13829-9862-4474-82B9-65221D14A08B}"/>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Runde Klammer links/rechts 77">
            <a:extLst>
              <a:ext uri="{FF2B5EF4-FFF2-40B4-BE49-F238E27FC236}">
                <a16:creationId xmlns:a16="http://schemas.microsoft.com/office/drawing/2014/main" id="{78A3B5BD-2C96-486F-A0FA-7F8F2725F88E}"/>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feld 78">
            <a:extLst>
              <a:ext uri="{FF2B5EF4-FFF2-40B4-BE49-F238E27FC236}">
                <a16:creationId xmlns:a16="http://schemas.microsoft.com/office/drawing/2014/main" id="{BD4EB57D-E2C5-4C25-A901-C0A9F3AB19F2}"/>
              </a:ext>
            </a:extLst>
          </p:cNvPr>
          <p:cNvSpPr txBox="1"/>
          <p:nvPr/>
        </p:nvSpPr>
        <p:spPr>
          <a:xfrm>
            <a:off x="8360036" y="267511"/>
            <a:ext cx="523650"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80" name="Textfeld 79">
            <a:extLst>
              <a:ext uri="{FF2B5EF4-FFF2-40B4-BE49-F238E27FC236}">
                <a16:creationId xmlns:a16="http://schemas.microsoft.com/office/drawing/2014/main" id="{AA7C2E5B-05A2-46AF-8D42-B404B0142176}"/>
              </a:ext>
            </a:extLst>
          </p:cNvPr>
          <p:cNvSpPr txBox="1"/>
          <p:nvPr/>
        </p:nvSpPr>
        <p:spPr>
          <a:xfrm>
            <a:off x="7891769" y="723868"/>
            <a:ext cx="525756"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cxnSp>
        <p:nvCxnSpPr>
          <p:cNvPr id="81" name="Gerader Verbinder 80">
            <a:extLst>
              <a:ext uri="{FF2B5EF4-FFF2-40B4-BE49-F238E27FC236}">
                <a16:creationId xmlns:a16="http://schemas.microsoft.com/office/drawing/2014/main" id="{E364E77E-C11C-40B2-B69A-F35E7BDDBC6E}"/>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CB769EF9-ECF0-436A-8499-AD49B4C0AAA3}"/>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Runde Klammer links/rechts 82">
            <a:extLst>
              <a:ext uri="{FF2B5EF4-FFF2-40B4-BE49-F238E27FC236}">
                <a16:creationId xmlns:a16="http://schemas.microsoft.com/office/drawing/2014/main" id="{F7123621-1A4F-44B6-8BA0-FC8042F1ED6F}"/>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4" name="Gruppieren 83">
            <a:extLst>
              <a:ext uri="{FF2B5EF4-FFF2-40B4-BE49-F238E27FC236}">
                <a16:creationId xmlns:a16="http://schemas.microsoft.com/office/drawing/2014/main" id="{131F8288-E735-43C1-B9C3-185272955F09}"/>
              </a:ext>
            </a:extLst>
          </p:cNvPr>
          <p:cNvGrpSpPr/>
          <p:nvPr/>
        </p:nvGrpSpPr>
        <p:grpSpPr>
          <a:xfrm>
            <a:off x="8426819" y="799814"/>
            <a:ext cx="182880" cy="182880"/>
            <a:chOff x="7122160" y="2722880"/>
            <a:chExt cx="182880" cy="182880"/>
          </a:xfrm>
        </p:grpSpPr>
        <p:sp>
          <p:nvSpPr>
            <p:cNvPr id="85" name="Rechteck: abgerundete Ecken 84">
              <a:extLst>
                <a:ext uri="{FF2B5EF4-FFF2-40B4-BE49-F238E27FC236}">
                  <a16:creationId xmlns:a16="http://schemas.microsoft.com/office/drawing/2014/main" id="{F23189CA-9FFA-4CCF-995D-F438A0CC4598}"/>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6" name="Gerader Verbinder 85">
              <a:extLst>
                <a:ext uri="{FF2B5EF4-FFF2-40B4-BE49-F238E27FC236}">
                  <a16:creationId xmlns:a16="http://schemas.microsoft.com/office/drawing/2014/main" id="{79FAB6A0-4F47-4E92-B2C1-FBB5CEE92D15}"/>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26FE289A-E7E1-45CA-8379-F6C1CA9A698B}"/>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8" name="Runde Klammer links/rechts 87">
            <a:extLst>
              <a:ext uri="{FF2B5EF4-FFF2-40B4-BE49-F238E27FC236}">
                <a16:creationId xmlns:a16="http://schemas.microsoft.com/office/drawing/2014/main" id="{95467BEC-CD2D-412A-909B-B91E5B067EEA}"/>
              </a:ext>
            </a:extLst>
          </p:cNvPr>
          <p:cNvSpPr/>
          <p:nvPr/>
        </p:nvSpPr>
        <p:spPr>
          <a:xfrm>
            <a:off x="8666527" y="5817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Runde Klammer links/rechts 88">
            <a:extLst>
              <a:ext uri="{FF2B5EF4-FFF2-40B4-BE49-F238E27FC236}">
                <a16:creationId xmlns:a16="http://schemas.microsoft.com/office/drawing/2014/main" id="{85237118-4DFD-4C62-9991-A00CB07F58EF}"/>
              </a:ext>
            </a:extLst>
          </p:cNvPr>
          <p:cNvSpPr/>
          <p:nvPr/>
        </p:nvSpPr>
        <p:spPr>
          <a:xfrm>
            <a:off x="8915469" y="352528"/>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Grafik 14">
            <a:extLst>
              <a:ext uri="{FF2B5EF4-FFF2-40B4-BE49-F238E27FC236}">
                <a16:creationId xmlns:a16="http://schemas.microsoft.com/office/drawing/2014/main" id="{3BE2ECCD-0175-4ABE-9E68-943973C1A4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0705" y="1425600"/>
            <a:ext cx="604695" cy="604695"/>
          </a:xfrm>
          <a:prstGeom prst="rect">
            <a:avLst/>
          </a:prstGeom>
        </p:spPr>
      </p:pic>
    </p:spTree>
    <p:extLst>
      <p:ext uri="{BB962C8B-B14F-4D97-AF65-F5344CB8AC3E}">
        <p14:creationId xmlns:p14="http://schemas.microsoft.com/office/powerpoint/2010/main" val="346971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1807827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3"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Braking on standing objects</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grpSp>
        <p:nvGrpSpPr>
          <p:cNvPr id="11" name="Gruppieren 10">
            <a:extLst>
              <a:ext uri="{FF2B5EF4-FFF2-40B4-BE49-F238E27FC236}">
                <a16:creationId xmlns:a16="http://schemas.microsoft.com/office/drawing/2014/main" id="{AED54A22-EE87-43FD-B32D-A3C709E0E1F8}"/>
              </a:ext>
            </a:extLst>
          </p:cNvPr>
          <p:cNvGrpSpPr/>
          <p:nvPr/>
        </p:nvGrpSpPr>
        <p:grpSpPr>
          <a:xfrm>
            <a:off x="7589520" y="259200"/>
            <a:ext cx="2656840" cy="807720"/>
            <a:chOff x="7197000" y="193040"/>
            <a:chExt cx="2656840" cy="807720"/>
          </a:xfrm>
        </p:grpSpPr>
        <p:grpSp>
          <p:nvGrpSpPr>
            <p:cNvPr id="28" name="Gruppieren 27">
              <a:extLst>
                <a:ext uri="{FF2B5EF4-FFF2-40B4-BE49-F238E27FC236}">
                  <a16:creationId xmlns:a16="http://schemas.microsoft.com/office/drawing/2014/main" id="{9CD1CC16-F677-46ED-A546-50ADDAF61DBE}"/>
                </a:ext>
              </a:extLst>
            </p:cNvPr>
            <p:cNvGrpSpPr/>
            <p:nvPr/>
          </p:nvGrpSpPr>
          <p:grpSpPr>
            <a:xfrm>
              <a:off x="8235400" y="257175"/>
              <a:ext cx="1565641" cy="678447"/>
              <a:chOff x="6618663" y="358384"/>
              <a:chExt cx="1565641" cy="678447"/>
            </a:xfrm>
          </p:grpSpPr>
          <p:sp>
            <p:nvSpPr>
              <p:cNvPr id="30" name="Freeform 8">
                <a:extLst>
                  <a:ext uri="{FF2B5EF4-FFF2-40B4-BE49-F238E27FC236}">
                    <a16:creationId xmlns:a16="http://schemas.microsoft.com/office/drawing/2014/main" id="{03C253D6-1ED0-4011-845D-DDA3DA0AC108}"/>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31" name="Freeform 11">
                <a:extLst>
                  <a:ext uri="{FF2B5EF4-FFF2-40B4-BE49-F238E27FC236}">
                    <a16:creationId xmlns:a16="http://schemas.microsoft.com/office/drawing/2014/main" id="{139EAE3A-7850-4810-AA26-374A944C957A}"/>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32" name="Freeform 14">
                <a:extLst>
                  <a:ext uri="{FF2B5EF4-FFF2-40B4-BE49-F238E27FC236}">
                    <a16:creationId xmlns:a16="http://schemas.microsoft.com/office/drawing/2014/main" id="{FF0754C3-53A6-425A-9B35-6254E552E9FF}"/>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29" name="Rechteck 28">
              <a:extLst>
                <a:ext uri="{FF2B5EF4-FFF2-40B4-BE49-F238E27FC236}">
                  <a16:creationId xmlns:a16="http://schemas.microsoft.com/office/drawing/2014/main" id="{8D8357A8-D313-469B-9F34-47662F27EDB9}"/>
                </a:ext>
              </a:extLst>
            </p:cNvPr>
            <p:cNvSpPr/>
            <p:nvPr/>
          </p:nvSpPr>
          <p:spPr>
            <a:xfrm>
              <a:off x="7197000" y="193040"/>
              <a:ext cx="26568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14" name="Textfeld 13">
            <a:extLst>
              <a:ext uri="{FF2B5EF4-FFF2-40B4-BE49-F238E27FC236}">
                <a16:creationId xmlns:a16="http://schemas.microsoft.com/office/drawing/2014/main" id="{5B01A89E-52D5-408C-B716-9086EBC2B6E8}"/>
              </a:ext>
            </a:extLst>
          </p:cNvPr>
          <p:cNvSpPr txBox="1"/>
          <p:nvPr/>
        </p:nvSpPr>
        <p:spPr>
          <a:xfrm>
            <a:off x="8115078" y="495752"/>
            <a:ext cx="515463"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25" name="Rechteck: abgerundete Ecken 24">
            <a:extLst>
              <a:ext uri="{FF2B5EF4-FFF2-40B4-BE49-F238E27FC236}">
                <a16:creationId xmlns:a16="http://schemas.microsoft.com/office/drawing/2014/main" id="{5BF0B3BF-3ECE-45E2-97CA-1C24CBDA0DB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Rechteck: abgerundete Ecken 20">
            <a:extLst>
              <a:ext uri="{FF2B5EF4-FFF2-40B4-BE49-F238E27FC236}">
                <a16:creationId xmlns:a16="http://schemas.microsoft.com/office/drawing/2014/main" id="{2620A4DA-53EF-42F1-AE9F-A4A7FE587206}"/>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2" name="Gerader Verbinder 21">
            <a:extLst>
              <a:ext uri="{FF2B5EF4-FFF2-40B4-BE49-F238E27FC236}">
                <a16:creationId xmlns:a16="http://schemas.microsoft.com/office/drawing/2014/main" id="{F1733CC1-59E7-4673-A086-174C202F4CB6}"/>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F8A77D-3203-4C93-AFB0-3A56205750D9}"/>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4E46CD65-40AA-47E6-90AC-66EB6FF16610}"/>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A20C283-FBF9-4780-8C15-748DCA5D7D59}"/>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CE201054-98D8-42DC-8229-5407879F75AE}"/>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89E0EC43-A972-4367-A3AD-7FB82E361343}"/>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unde Klammer links/rechts 42">
            <a:extLst>
              <a:ext uri="{FF2B5EF4-FFF2-40B4-BE49-F238E27FC236}">
                <a16:creationId xmlns:a16="http://schemas.microsoft.com/office/drawing/2014/main" id="{8350B4F5-EB99-4AAC-92D5-ADF28CD7BA2C}"/>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feld 32">
            <a:extLst>
              <a:ext uri="{FF2B5EF4-FFF2-40B4-BE49-F238E27FC236}">
                <a16:creationId xmlns:a16="http://schemas.microsoft.com/office/drawing/2014/main" id="{E465625A-E893-4ADD-A5E6-8C09FD2CD3C3}"/>
              </a:ext>
            </a:extLst>
          </p:cNvPr>
          <p:cNvSpPr txBox="1"/>
          <p:nvPr/>
        </p:nvSpPr>
        <p:spPr>
          <a:xfrm>
            <a:off x="8360036" y="267511"/>
            <a:ext cx="523650"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sp>
        <p:nvSpPr>
          <p:cNvPr id="34" name="Textfeld 33">
            <a:extLst>
              <a:ext uri="{FF2B5EF4-FFF2-40B4-BE49-F238E27FC236}">
                <a16:creationId xmlns:a16="http://schemas.microsoft.com/office/drawing/2014/main" id="{ED63BDED-D1AB-4475-B330-32FFFE9E9CA6}"/>
              </a:ext>
            </a:extLst>
          </p:cNvPr>
          <p:cNvSpPr txBox="1"/>
          <p:nvPr/>
        </p:nvSpPr>
        <p:spPr>
          <a:xfrm>
            <a:off x="7891769" y="723868"/>
            <a:ext cx="525756"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cxnSp>
        <p:nvCxnSpPr>
          <p:cNvPr id="46" name="Gerader Verbinder 45">
            <a:extLst>
              <a:ext uri="{FF2B5EF4-FFF2-40B4-BE49-F238E27FC236}">
                <a16:creationId xmlns:a16="http://schemas.microsoft.com/office/drawing/2014/main" id="{C45301A2-3303-4E3F-B41C-6B8EE25656E4}"/>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AAD7EF93-91F4-439B-99B1-32BE35783894}"/>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unde Klammer links/rechts 47">
            <a:extLst>
              <a:ext uri="{FF2B5EF4-FFF2-40B4-BE49-F238E27FC236}">
                <a16:creationId xmlns:a16="http://schemas.microsoft.com/office/drawing/2014/main" id="{B8D2A163-F639-48EA-89DE-3101C8E6F48E}"/>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199" y="3401474"/>
            <a:ext cx="5386823" cy="430026"/>
          </a:xfrm>
          <a:prstGeom prst="rect">
            <a:avLst/>
          </a:prstGeom>
        </p:spPr>
        <p:txBody>
          <a:bodyPr tIns="72000"/>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a:t>
            </a:r>
            <a:endParaRPr lang="en-US" sz="1200" dirty="0"/>
          </a:p>
        </p:txBody>
      </p:sp>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66700" y="3331733"/>
            <a:ext cx="432000" cy="432000"/>
          </a:xfrm>
          <a:prstGeom prst="rect">
            <a:avLst/>
          </a:prstGeom>
        </p:spPr>
      </p:pic>
      <p:grpSp>
        <p:nvGrpSpPr>
          <p:cNvPr id="44" name="Gruppieren 43">
            <a:extLst>
              <a:ext uri="{FF2B5EF4-FFF2-40B4-BE49-F238E27FC236}">
                <a16:creationId xmlns:a16="http://schemas.microsoft.com/office/drawing/2014/main" id="{30521186-01F5-4F60-8E81-2D3E0B2747EF}"/>
              </a:ext>
            </a:extLst>
          </p:cNvPr>
          <p:cNvGrpSpPr/>
          <p:nvPr/>
        </p:nvGrpSpPr>
        <p:grpSpPr>
          <a:xfrm>
            <a:off x="8426819" y="799814"/>
            <a:ext cx="182880" cy="182880"/>
            <a:chOff x="7122160" y="2722880"/>
            <a:chExt cx="182880" cy="182880"/>
          </a:xfrm>
        </p:grpSpPr>
        <p:sp>
          <p:nvSpPr>
            <p:cNvPr id="56" name="Rechteck: abgerundete Ecken 55">
              <a:extLst>
                <a:ext uri="{FF2B5EF4-FFF2-40B4-BE49-F238E27FC236}">
                  <a16:creationId xmlns:a16="http://schemas.microsoft.com/office/drawing/2014/main" id="{54D379A2-7C61-4185-AB47-03CE8BAA1594}"/>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57" name="Gerader Verbinder 56">
              <a:extLst>
                <a:ext uri="{FF2B5EF4-FFF2-40B4-BE49-F238E27FC236}">
                  <a16:creationId xmlns:a16="http://schemas.microsoft.com/office/drawing/2014/main" id="{1E32D38B-0C45-43FD-90AD-1FEEAC5C84EB}"/>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24FCBDDD-FDB5-46F2-A63C-9954F0CB639F}"/>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 name="Textfeld 39">
            <a:extLst>
              <a:ext uri="{FF2B5EF4-FFF2-40B4-BE49-F238E27FC236}">
                <a16:creationId xmlns:a16="http://schemas.microsoft.com/office/drawing/2014/main" id="{8C37E549-F543-4579-91A7-EEBBF416FE34}"/>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PRID0213</a:t>
            </a:r>
          </a:p>
        </p:txBody>
      </p:sp>
      <p:cxnSp>
        <p:nvCxnSpPr>
          <p:cNvPr id="45" name="Gerader Verbinder 44">
            <a:extLst>
              <a:ext uri="{FF2B5EF4-FFF2-40B4-BE49-F238E27FC236}">
                <a16:creationId xmlns:a16="http://schemas.microsoft.com/office/drawing/2014/main" id="{EFD4B88F-F8DC-48C6-AC42-C65B6B4D32EA}"/>
              </a:ext>
            </a:extLst>
          </p:cNvPr>
          <p:cNvCxnSpPr>
            <a:cxnSpLocks/>
          </p:cNvCxnSpPr>
          <p:nvPr/>
        </p:nvCxnSpPr>
        <p:spPr>
          <a:xfrm>
            <a:off x="2417887" y="2107223"/>
            <a:ext cx="0" cy="2848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E1604284-27AA-4A4E-85FB-7539ACDF6ACE}"/>
              </a:ext>
            </a:extLst>
          </p:cNvPr>
          <p:cNvCxnSpPr>
            <a:cxnSpLocks/>
          </p:cNvCxnSpPr>
          <p:nvPr/>
        </p:nvCxnSpPr>
        <p:spPr>
          <a:xfrm>
            <a:off x="2505810" y="1808285"/>
            <a:ext cx="0" cy="58377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45318559-A3BB-4423-90E5-920D94A6892E}"/>
              </a:ext>
            </a:extLst>
          </p:cNvPr>
          <p:cNvCxnSpPr>
            <a:cxnSpLocks/>
          </p:cNvCxnSpPr>
          <p:nvPr/>
        </p:nvCxnSpPr>
        <p:spPr>
          <a:xfrm>
            <a:off x="2620111" y="1808285"/>
            <a:ext cx="0" cy="58377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C2DBE816-908C-49AA-959A-E48DACCDB2B3}"/>
              </a:ext>
            </a:extLst>
          </p:cNvPr>
          <p:cNvCxnSpPr>
            <a:cxnSpLocks/>
          </p:cNvCxnSpPr>
          <p:nvPr/>
        </p:nvCxnSpPr>
        <p:spPr>
          <a:xfrm>
            <a:off x="3771902" y="1815338"/>
            <a:ext cx="0" cy="58377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E903157E-6E8D-45EA-82D8-EE0A0CA39A9E}"/>
              </a:ext>
            </a:extLst>
          </p:cNvPr>
          <p:cNvCxnSpPr>
            <a:cxnSpLocks/>
          </p:cNvCxnSpPr>
          <p:nvPr/>
        </p:nvCxnSpPr>
        <p:spPr>
          <a:xfrm>
            <a:off x="3886203" y="1815338"/>
            <a:ext cx="0" cy="58377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C52E8EA2-2E49-4E76-8A67-E8F628F14F10}"/>
              </a:ext>
            </a:extLst>
          </p:cNvPr>
          <p:cNvCxnSpPr>
            <a:cxnSpLocks/>
          </p:cNvCxnSpPr>
          <p:nvPr/>
        </p:nvCxnSpPr>
        <p:spPr>
          <a:xfrm>
            <a:off x="4018087" y="1808285"/>
            <a:ext cx="0" cy="2848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32">
            <a:extLst>
              <a:ext uri="{FF2B5EF4-FFF2-40B4-BE49-F238E27FC236}">
                <a16:creationId xmlns:a16="http://schemas.microsoft.com/office/drawing/2014/main" id="{4FCEDC81-57EA-47F9-8DEF-B616331D04FD}"/>
              </a:ext>
            </a:extLst>
          </p:cNvPr>
          <p:cNvSpPr/>
          <p:nvPr/>
        </p:nvSpPr>
        <p:spPr>
          <a:xfrm>
            <a:off x="259199" y="1143000"/>
            <a:ext cx="10450799" cy="2120966"/>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nvGrpSpPr>
          <p:cNvPr id="66" name="Gruppieren 65">
            <a:extLst>
              <a:ext uri="{FF2B5EF4-FFF2-40B4-BE49-F238E27FC236}">
                <a16:creationId xmlns:a16="http://schemas.microsoft.com/office/drawing/2014/main" id="{2ECF3860-FFEB-4ECC-87C6-C95A6B56FC86}"/>
              </a:ext>
            </a:extLst>
          </p:cNvPr>
          <p:cNvGrpSpPr/>
          <p:nvPr/>
        </p:nvGrpSpPr>
        <p:grpSpPr>
          <a:xfrm>
            <a:off x="5510923" y="4466700"/>
            <a:ext cx="5192002" cy="635019"/>
            <a:chOff x="5853600" y="3375460"/>
            <a:chExt cx="4860000" cy="635019"/>
          </a:xfrm>
        </p:grpSpPr>
        <p:sp>
          <p:nvSpPr>
            <p:cNvPr id="67" name="Content Placeholder 6">
              <a:extLst>
                <a:ext uri="{FF2B5EF4-FFF2-40B4-BE49-F238E27FC236}">
                  <a16:creationId xmlns:a16="http://schemas.microsoft.com/office/drawing/2014/main" id="{C7865A70-A45C-46A3-B097-9B0F40AA4122}"/>
                </a:ext>
              </a:extLst>
            </p:cNvPr>
            <p:cNvSpPr txBox="1">
              <a:spLocks/>
            </p:cNvSpPr>
            <p:nvPr/>
          </p:nvSpPr>
          <p:spPr>
            <a:xfrm>
              <a:off x="5853600" y="3445201"/>
              <a:ext cx="4860000" cy="565278"/>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p:txBody>
        </p:sp>
        <p:pic>
          <p:nvPicPr>
            <p:cNvPr id="68" name="Picture 28">
              <a:extLst>
                <a:ext uri="{FF2B5EF4-FFF2-40B4-BE49-F238E27FC236}">
                  <a16:creationId xmlns:a16="http://schemas.microsoft.com/office/drawing/2014/main" id="{9D4CFB57-5FA7-4DB0-B844-EECC80317D9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3375460"/>
              <a:ext cx="432000" cy="432000"/>
            </a:xfrm>
            <a:prstGeom prst="rect">
              <a:avLst/>
            </a:prstGeom>
          </p:spPr>
        </p:pic>
      </p:grpSp>
      <p:grpSp>
        <p:nvGrpSpPr>
          <p:cNvPr id="69" name="Gruppieren 68">
            <a:extLst>
              <a:ext uri="{FF2B5EF4-FFF2-40B4-BE49-F238E27FC236}">
                <a16:creationId xmlns:a16="http://schemas.microsoft.com/office/drawing/2014/main" id="{ED83E960-3661-4DA3-9DD8-9A4ECAB36F8D}"/>
              </a:ext>
            </a:extLst>
          </p:cNvPr>
          <p:cNvGrpSpPr/>
          <p:nvPr/>
        </p:nvGrpSpPr>
        <p:grpSpPr>
          <a:xfrm>
            <a:off x="5510923" y="3360441"/>
            <a:ext cx="5192002" cy="1963597"/>
            <a:chOff x="5853600" y="1249622"/>
            <a:chExt cx="4860000" cy="1963597"/>
          </a:xfrm>
        </p:grpSpPr>
        <p:sp>
          <p:nvSpPr>
            <p:cNvPr id="70" name="Content Placeholder 5">
              <a:extLst>
                <a:ext uri="{FF2B5EF4-FFF2-40B4-BE49-F238E27FC236}">
                  <a16:creationId xmlns:a16="http://schemas.microsoft.com/office/drawing/2014/main" id="{C8639373-8848-4F43-8E45-AA4F6DB2AA36}"/>
                </a:ext>
              </a:extLst>
            </p:cNvPr>
            <p:cNvSpPr txBox="1">
              <a:spLocks/>
            </p:cNvSpPr>
            <p:nvPr/>
          </p:nvSpPr>
          <p:spPr>
            <a:xfrm>
              <a:off x="5853600" y="1295999"/>
              <a:ext cx="4860000" cy="19172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ym typeface="Wingdings" pitchFamily="2" charset="2"/>
                </a:rPr>
                <a:t>Increases safety by reducing the ego vehicle speed before AEB features are triggered</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ym typeface="Wingdings" pitchFamily="2" charset="2"/>
                </a:rPr>
                <a:t>No interaction of driver needed when approaching a standing vehicle</a:t>
              </a:r>
            </a:p>
            <a:p>
              <a:pPr marL="171450" lvl="1" indent="-171450" defTabSz="914400" fontAlgn="base">
                <a:lnSpc>
                  <a:spcPct val="100000"/>
                </a:lnSpc>
                <a:spcBef>
                  <a:spcPct val="0"/>
                </a:spcBef>
                <a:spcAft>
                  <a:spcPts val="200"/>
                </a:spcAft>
                <a:buFont typeface="Wingdings" panose="05000000000000000000" pitchFamily="2" charset="2"/>
                <a:buChar char="§"/>
                <a:defRPr/>
              </a:pPr>
              <a:endParaRPr lang="en-US" sz="1200" dirty="0">
                <a:solidFill>
                  <a:srgbClr val="FF0000"/>
                </a:solidFill>
                <a:sym typeface="Wingdings" pitchFamily="2" charset="2"/>
              </a:endParaRPr>
            </a:p>
          </p:txBody>
        </p:sp>
        <p:pic>
          <p:nvPicPr>
            <p:cNvPr id="71" name="Picture 29">
              <a:extLst>
                <a:ext uri="{FF2B5EF4-FFF2-40B4-BE49-F238E27FC236}">
                  <a16:creationId xmlns:a16="http://schemas.microsoft.com/office/drawing/2014/main" id="{B30406DA-F8B0-4242-BB2C-8449BBBA6319}"/>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grpSp>
      <p:pic>
        <p:nvPicPr>
          <p:cNvPr id="7" name="Grafik 6">
            <a:extLst>
              <a:ext uri="{FF2B5EF4-FFF2-40B4-BE49-F238E27FC236}">
                <a16:creationId xmlns:a16="http://schemas.microsoft.com/office/drawing/2014/main" id="{A7A2A54F-479E-461C-973F-E31B956C085F}"/>
              </a:ext>
            </a:extLst>
          </p:cNvPr>
          <p:cNvPicPr>
            <a:picLocks noChangeAspect="1"/>
          </p:cNvPicPr>
          <p:nvPr/>
        </p:nvPicPr>
        <p:blipFill>
          <a:blip r:embed="rId9"/>
          <a:stretch>
            <a:fillRect/>
          </a:stretch>
        </p:blipFill>
        <p:spPr>
          <a:xfrm>
            <a:off x="598273" y="1218744"/>
            <a:ext cx="9772650" cy="495300"/>
          </a:xfrm>
          <a:prstGeom prst="rect">
            <a:avLst/>
          </a:prstGeom>
        </p:spPr>
      </p:pic>
      <p:sp>
        <p:nvSpPr>
          <p:cNvPr id="72" name="Sprechblase: rechteckig mit abgerundeten Ecken 71">
            <a:extLst>
              <a:ext uri="{FF2B5EF4-FFF2-40B4-BE49-F238E27FC236}">
                <a16:creationId xmlns:a16="http://schemas.microsoft.com/office/drawing/2014/main" id="{4D39743F-7822-4D65-9497-7275990ECBA1}"/>
              </a:ext>
            </a:extLst>
          </p:cNvPr>
          <p:cNvSpPr/>
          <p:nvPr/>
        </p:nvSpPr>
        <p:spPr>
          <a:xfrm>
            <a:off x="384278" y="1899177"/>
            <a:ext cx="2178683" cy="284832"/>
          </a:xfrm>
          <a:prstGeom prst="wedgeRoundRectCallout">
            <a:avLst>
              <a:gd name="adj1" fmla="val -34051"/>
              <a:gd name="adj2" fmla="val -99773"/>
              <a:gd name="adj3" fmla="val 16667"/>
            </a:avLst>
          </a:prstGeom>
          <a:noFill/>
          <a:ln w="9525" cap="flat" cmpd="sng" algn="ctr">
            <a:solidFill>
              <a:srgbClr val="3F136C"/>
            </a:solid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latin typeface="Bosch Office Sans"/>
                <a:ea typeface="+mn-ea"/>
                <a:cs typeface="+mn-cs"/>
              </a:rPr>
              <a:t>Ego vehicle max speed: 60kph</a:t>
            </a:r>
          </a:p>
        </p:txBody>
      </p:sp>
      <p:grpSp>
        <p:nvGrpSpPr>
          <p:cNvPr id="10" name="Gruppieren 9">
            <a:extLst>
              <a:ext uri="{FF2B5EF4-FFF2-40B4-BE49-F238E27FC236}">
                <a16:creationId xmlns:a16="http://schemas.microsoft.com/office/drawing/2014/main" id="{84800F80-BE6A-423E-94C3-8159C94E60E7}"/>
              </a:ext>
            </a:extLst>
          </p:cNvPr>
          <p:cNvGrpSpPr/>
          <p:nvPr/>
        </p:nvGrpSpPr>
        <p:grpSpPr>
          <a:xfrm>
            <a:off x="781080" y="2266023"/>
            <a:ext cx="3759345" cy="897784"/>
            <a:chOff x="6854039" y="1967739"/>
            <a:chExt cx="3759345" cy="897784"/>
          </a:xfrm>
        </p:grpSpPr>
        <p:pic>
          <p:nvPicPr>
            <p:cNvPr id="78" name="Grafik 77">
              <a:extLst>
                <a:ext uri="{FF2B5EF4-FFF2-40B4-BE49-F238E27FC236}">
                  <a16:creationId xmlns:a16="http://schemas.microsoft.com/office/drawing/2014/main" id="{8AEFB619-7E46-4623-A4B2-4A2B1023760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9992" b="97036" l="9992" r="89998">
                          <a14:foregroundMark x1="54996" y1="94041" x2="54996" y2="94041"/>
                          <a14:foregroundMark x1="60404" y1="92898" x2="60404" y2="92898"/>
                          <a14:foregroundMark x1="54424" y1="97036" x2="54424" y2="97036"/>
                        </a14:backgroundRemoval>
                      </a14:imgEffect>
                    </a14:imgLayer>
                  </a14:imgProps>
                </a:ext>
              </a:extLst>
            </a:blip>
            <a:srcRect l="45894" t="10169" r="33343" b="2889"/>
            <a:stretch/>
          </p:blipFill>
          <p:spPr>
            <a:xfrm rot="5400000">
              <a:off x="8284820" y="536958"/>
              <a:ext cx="897784" cy="3759345"/>
            </a:xfrm>
            <a:prstGeom prst="rect">
              <a:avLst/>
            </a:prstGeom>
          </p:spPr>
        </p:pic>
        <p:cxnSp>
          <p:nvCxnSpPr>
            <p:cNvPr id="9" name="Gerader Verbinder 8">
              <a:extLst>
                <a:ext uri="{FF2B5EF4-FFF2-40B4-BE49-F238E27FC236}">
                  <a16:creationId xmlns:a16="http://schemas.microsoft.com/office/drawing/2014/main" id="{AA1AEE97-120A-4BCE-B443-AE3095EBBFAB}"/>
                </a:ext>
              </a:extLst>
            </p:cNvPr>
            <p:cNvCxnSpPr/>
            <p:nvPr/>
          </p:nvCxnSpPr>
          <p:spPr>
            <a:xfrm>
              <a:off x="8582687" y="2402039"/>
              <a:ext cx="0" cy="2962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Sprechblase: rechteckig mit abgerundeten Ecken 78">
            <a:extLst>
              <a:ext uri="{FF2B5EF4-FFF2-40B4-BE49-F238E27FC236}">
                <a16:creationId xmlns:a16="http://schemas.microsoft.com/office/drawing/2014/main" id="{48B95C0F-3DD3-4008-8672-B969A70FDD7B}"/>
              </a:ext>
            </a:extLst>
          </p:cNvPr>
          <p:cNvSpPr/>
          <p:nvPr/>
        </p:nvSpPr>
        <p:spPr>
          <a:xfrm>
            <a:off x="2660753" y="1899177"/>
            <a:ext cx="2178683" cy="284832"/>
          </a:xfrm>
          <a:prstGeom prst="wedgeRoundRectCallout">
            <a:avLst>
              <a:gd name="adj1" fmla="val -39734"/>
              <a:gd name="adj2" fmla="val -103117"/>
              <a:gd name="adj3" fmla="val 16667"/>
            </a:avLst>
          </a:prstGeom>
          <a:noFill/>
          <a:ln w="9525" cap="flat" cmpd="sng" algn="ctr">
            <a:solidFill>
              <a:srgbClr val="3F136C"/>
            </a:solid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latin typeface="Bosch Office Sans"/>
                <a:ea typeface="+mn-ea"/>
                <a:cs typeface="+mn-cs"/>
              </a:rPr>
              <a:t>Ego vehicle max speed: 80kph</a:t>
            </a:r>
          </a:p>
        </p:txBody>
      </p:sp>
      <p:sp>
        <p:nvSpPr>
          <p:cNvPr id="80" name="Sprechblase: rechteckig mit abgerundeten Ecken 79">
            <a:extLst>
              <a:ext uri="{FF2B5EF4-FFF2-40B4-BE49-F238E27FC236}">
                <a16:creationId xmlns:a16="http://schemas.microsoft.com/office/drawing/2014/main" id="{D2202265-8203-41EC-A5EA-0C6C0337532C}"/>
              </a:ext>
            </a:extLst>
          </p:cNvPr>
          <p:cNvSpPr/>
          <p:nvPr/>
        </p:nvSpPr>
        <p:spPr>
          <a:xfrm>
            <a:off x="4937228" y="1899177"/>
            <a:ext cx="2347378" cy="284832"/>
          </a:xfrm>
          <a:prstGeom prst="wedgeRoundRectCallout">
            <a:avLst>
              <a:gd name="adj1" fmla="val -86951"/>
              <a:gd name="adj2" fmla="val -109805"/>
              <a:gd name="adj3" fmla="val 16667"/>
            </a:avLst>
          </a:prstGeom>
          <a:noFill/>
          <a:ln w="9525" cap="flat" cmpd="sng" algn="ctr">
            <a:solidFill>
              <a:srgbClr val="3F136C"/>
            </a:solid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latin typeface="Bosch Office Sans"/>
                <a:ea typeface="+mn-ea"/>
                <a:cs typeface="+mn-cs"/>
              </a:rPr>
              <a:t>Ego vehicle max speed: 130kph</a:t>
            </a:r>
          </a:p>
        </p:txBody>
      </p:sp>
      <p:pic>
        <p:nvPicPr>
          <p:cNvPr id="12" name="Grafik 11">
            <a:extLst>
              <a:ext uri="{FF2B5EF4-FFF2-40B4-BE49-F238E27FC236}">
                <a16:creationId xmlns:a16="http://schemas.microsoft.com/office/drawing/2014/main" id="{07EE2905-F0A0-474E-BC49-9999BA768E0E}"/>
              </a:ext>
            </a:extLst>
          </p:cNvPr>
          <p:cNvPicPr>
            <a:picLocks noChangeAspect="1"/>
          </p:cNvPicPr>
          <p:nvPr/>
        </p:nvPicPr>
        <p:blipFill rotWithShape="1">
          <a:blip r:embed="rId12"/>
          <a:srcRect l="19500" r="27092" b="12195"/>
          <a:stretch/>
        </p:blipFill>
        <p:spPr>
          <a:xfrm rot="5400000">
            <a:off x="6430542" y="1149881"/>
            <a:ext cx="951359" cy="3128098"/>
          </a:xfrm>
          <a:prstGeom prst="rect">
            <a:avLst/>
          </a:prstGeom>
        </p:spPr>
      </p:pic>
      <p:sp>
        <p:nvSpPr>
          <p:cNvPr id="81" name="Content Placeholder 4">
            <a:extLst>
              <a:ext uri="{FF2B5EF4-FFF2-40B4-BE49-F238E27FC236}">
                <a16:creationId xmlns:a16="http://schemas.microsoft.com/office/drawing/2014/main" id="{5132A326-97D9-4B9C-923C-B765B25A3CF6}"/>
              </a:ext>
            </a:extLst>
          </p:cNvPr>
          <p:cNvSpPr txBox="1">
            <a:spLocks/>
          </p:cNvSpPr>
          <p:nvPr/>
        </p:nvSpPr>
        <p:spPr>
          <a:xfrm>
            <a:off x="193698" y="3751457"/>
            <a:ext cx="5386823" cy="1771155"/>
          </a:xfrm>
          <a:prstGeom prst="rect">
            <a:avLst/>
          </a:prstGeom>
        </p:spPr>
        <p:txBody>
          <a:bodyPr tIns="72000"/>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sz="1200" dirty="0">
                <a:latin typeface="Bosch Office Sans" pitchFamily="34" charset="0"/>
              </a:rPr>
              <a:t>The Reaction on standing objects decelerates comfortably to standing vehicles in the ego lane.</a:t>
            </a:r>
          </a:p>
          <a:p>
            <a:pPr marL="0" indent="0" fontAlgn="auto">
              <a:lnSpc>
                <a:spcPct val="100000"/>
              </a:lnSpc>
              <a:spcAft>
                <a:spcPts val="1200"/>
              </a:spcAft>
              <a:buNone/>
            </a:pPr>
            <a:r>
              <a:rPr lang="en-US" sz="1200" dirty="0">
                <a:latin typeface="Bosch Office Sans" pitchFamily="34" charset="0"/>
              </a:rPr>
              <a:t>Feature is active below an ego vehicle speed of:</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V1: 60kph</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V2: 80kph</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V3*: 130kph</a:t>
            </a:r>
            <a:endParaRPr lang="en-US" sz="1200" dirty="0"/>
          </a:p>
        </p:txBody>
      </p:sp>
      <p:sp>
        <p:nvSpPr>
          <p:cNvPr id="83" name="Content Placeholder 6">
            <a:extLst>
              <a:ext uri="{FF2B5EF4-FFF2-40B4-BE49-F238E27FC236}">
                <a16:creationId xmlns:a16="http://schemas.microsoft.com/office/drawing/2014/main" id="{70F91F69-F9FF-47B9-9808-B9AE2B20690A}"/>
              </a:ext>
            </a:extLst>
          </p:cNvPr>
          <p:cNvSpPr txBox="1">
            <a:spLocks/>
          </p:cNvSpPr>
          <p:nvPr/>
        </p:nvSpPr>
        <p:spPr>
          <a:xfrm>
            <a:off x="5519077" y="5038197"/>
            <a:ext cx="5192002" cy="534762"/>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180975" lvl="3" indent="-171450" defTabSz="914400">
              <a:lnSpc>
                <a:spcPct val="100000"/>
              </a:lnSpc>
              <a:buClr>
                <a:schemeClr val="tx1"/>
              </a:buClr>
              <a:buSzPct val="120000"/>
              <a:buFont typeface="Wingdings" panose="05000000000000000000" pitchFamily="2" charset="2"/>
              <a:buChar char="§"/>
              <a:defRPr/>
            </a:pPr>
            <a:r>
              <a:rPr lang="en-US" sz="1100" dirty="0"/>
              <a:t>Front video mandatory</a:t>
            </a:r>
          </a:p>
          <a:p>
            <a:pPr marL="180975" lvl="3" indent="-171450" defTabSz="914400">
              <a:lnSpc>
                <a:spcPct val="100000"/>
              </a:lnSpc>
              <a:buClr>
                <a:schemeClr val="tx1"/>
              </a:buClr>
              <a:buSzPct val="120000"/>
              <a:buFont typeface="Wingdings" panose="05000000000000000000" pitchFamily="2" charset="2"/>
              <a:buChar char="§"/>
              <a:defRPr/>
            </a:pPr>
            <a:r>
              <a:rPr lang="en-US" sz="1100" dirty="0"/>
              <a:t>V3*: Localization on road level</a:t>
            </a:r>
          </a:p>
        </p:txBody>
      </p:sp>
      <p:sp>
        <p:nvSpPr>
          <p:cNvPr id="73" name="Runde Klammer links/rechts 72">
            <a:extLst>
              <a:ext uri="{FF2B5EF4-FFF2-40B4-BE49-F238E27FC236}">
                <a16:creationId xmlns:a16="http://schemas.microsoft.com/office/drawing/2014/main" id="{A08ED4CE-AACB-457A-B985-D94B7AEF2B1F}"/>
              </a:ext>
            </a:extLst>
          </p:cNvPr>
          <p:cNvSpPr/>
          <p:nvPr/>
        </p:nvSpPr>
        <p:spPr>
          <a:xfrm>
            <a:off x="8666527" y="5817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42">
            <a:extLst>
              <a:ext uri="{FF2B5EF4-FFF2-40B4-BE49-F238E27FC236}">
                <a16:creationId xmlns:a16="http://schemas.microsoft.com/office/drawing/2014/main" id="{08C4D51F-0AEE-40F2-9848-8906115C06BF}"/>
              </a:ext>
            </a:extLst>
          </p:cNvPr>
          <p:cNvSpPr txBox="1"/>
          <p:nvPr/>
        </p:nvSpPr>
        <p:spPr>
          <a:xfrm>
            <a:off x="7659475" y="5779333"/>
            <a:ext cx="3051764" cy="247747"/>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lang="en-US" sz="1000" kern="0" dirty="0">
                <a:solidFill>
                  <a:srgbClr val="000000"/>
                </a:solidFill>
              </a:rPr>
              <a:t>*Concept phase, timing and content not finalized yet</a:t>
            </a:r>
            <a:endParaRPr kumimoji="0" lang="en-US" sz="1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91158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2745629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7"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Automatic resume plus</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a:p>
            <a:endParaRPr lang="en-US" dirty="0"/>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grpSp>
        <p:nvGrpSpPr>
          <p:cNvPr id="11" name="Gruppieren 10">
            <a:extLst>
              <a:ext uri="{FF2B5EF4-FFF2-40B4-BE49-F238E27FC236}">
                <a16:creationId xmlns:a16="http://schemas.microsoft.com/office/drawing/2014/main" id="{AED54A22-EE87-43FD-B32D-A3C709E0E1F8}"/>
              </a:ext>
            </a:extLst>
          </p:cNvPr>
          <p:cNvGrpSpPr/>
          <p:nvPr/>
        </p:nvGrpSpPr>
        <p:grpSpPr>
          <a:xfrm>
            <a:off x="7589520" y="259200"/>
            <a:ext cx="2656840" cy="807720"/>
            <a:chOff x="7197000" y="193040"/>
            <a:chExt cx="2656840" cy="807720"/>
          </a:xfrm>
        </p:grpSpPr>
        <p:grpSp>
          <p:nvGrpSpPr>
            <p:cNvPr id="28" name="Gruppieren 27">
              <a:extLst>
                <a:ext uri="{FF2B5EF4-FFF2-40B4-BE49-F238E27FC236}">
                  <a16:creationId xmlns:a16="http://schemas.microsoft.com/office/drawing/2014/main" id="{9CD1CC16-F677-46ED-A546-50ADDAF61DBE}"/>
                </a:ext>
              </a:extLst>
            </p:cNvPr>
            <p:cNvGrpSpPr/>
            <p:nvPr/>
          </p:nvGrpSpPr>
          <p:grpSpPr>
            <a:xfrm>
              <a:off x="8235400" y="257175"/>
              <a:ext cx="1565641" cy="678447"/>
              <a:chOff x="6618663" y="358384"/>
              <a:chExt cx="1565641" cy="678447"/>
            </a:xfrm>
          </p:grpSpPr>
          <p:sp>
            <p:nvSpPr>
              <p:cNvPr id="30" name="Freeform 8">
                <a:extLst>
                  <a:ext uri="{FF2B5EF4-FFF2-40B4-BE49-F238E27FC236}">
                    <a16:creationId xmlns:a16="http://schemas.microsoft.com/office/drawing/2014/main" id="{03C253D6-1ED0-4011-845D-DDA3DA0AC108}"/>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31" name="Freeform 11">
                <a:extLst>
                  <a:ext uri="{FF2B5EF4-FFF2-40B4-BE49-F238E27FC236}">
                    <a16:creationId xmlns:a16="http://schemas.microsoft.com/office/drawing/2014/main" id="{139EAE3A-7850-4810-AA26-374A944C957A}"/>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32" name="Freeform 14">
                <a:extLst>
                  <a:ext uri="{FF2B5EF4-FFF2-40B4-BE49-F238E27FC236}">
                    <a16:creationId xmlns:a16="http://schemas.microsoft.com/office/drawing/2014/main" id="{FF0754C3-53A6-425A-9B35-6254E552E9FF}"/>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29" name="Rechteck 28">
              <a:extLst>
                <a:ext uri="{FF2B5EF4-FFF2-40B4-BE49-F238E27FC236}">
                  <a16:creationId xmlns:a16="http://schemas.microsoft.com/office/drawing/2014/main" id="{8D8357A8-D313-469B-9F34-47662F27EDB9}"/>
                </a:ext>
              </a:extLst>
            </p:cNvPr>
            <p:cNvSpPr/>
            <p:nvPr/>
          </p:nvSpPr>
          <p:spPr>
            <a:xfrm>
              <a:off x="7197000" y="193040"/>
              <a:ext cx="26568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14" name="Textfeld 13">
            <a:extLst>
              <a:ext uri="{FF2B5EF4-FFF2-40B4-BE49-F238E27FC236}">
                <a16:creationId xmlns:a16="http://schemas.microsoft.com/office/drawing/2014/main" id="{5B01A89E-52D5-408C-B716-9086EBC2B6E8}"/>
              </a:ext>
            </a:extLst>
          </p:cNvPr>
          <p:cNvSpPr txBox="1"/>
          <p:nvPr/>
        </p:nvSpPr>
        <p:spPr>
          <a:xfrm>
            <a:off x="8115078" y="495752"/>
            <a:ext cx="515463"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25" name="Rechteck: abgerundete Ecken 24">
            <a:extLst>
              <a:ext uri="{FF2B5EF4-FFF2-40B4-BE49-F238E27FC236}">
                <a16:creationId xmlns:a16="http://schemas.microsoft.com/office/drawing/2014/main" id="{5BF0B3BF-3ECE-45E2-97CA-1C24CBDA0DB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Rechteck: abgerundete Ecken 20">
            <a:extLst>
              <a:ext uri="{FF2B5EF4-FFF2-40B4-BE49-F238E27FC236}">
                <a16:creationId xmlns:a16="http://schemas.microsoft.com/office/drawing/2014/main" id="{2620A4DA-53EF-42F1-AE9F-A4A7FE587206}"/>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2" name="Gerader Verbinder 21">
            <a:extLst>
              <a:ext uri="{FF2B5EF4-FFF2-40B4-BE49-F238E27FC236}">
                <a16:creationId xmlns:a16="http://schemas.microsoft.com/office/drawing/2014/main" id="{F1733CC1-59E7-4673-A086-174C202F4CB6}"/>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F8A77D-3203-4C93-AFB0-3A56205750D9}"/>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4E46CD65-40AA-47E6-90AC-66EB6FF16610}"/>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A20C283-FBF9-4780-8C15-748DCA5D7D59}"/>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CE201054-98D8-42DC-8229-5407879F75AE}"/>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89E0EC43-A972-4367-A3AD-7FB82E361343}"/>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unde Klammer links/rechts 42">
            <a:extLst>
              <a:ext uri="{FF2B5EF4-FFF2-40B4-BE49-F238E27FC236}">
                <a16:creationId xmlns:a16="http://schemas.microsoft.com/office/drawing/2014/main" id="{8350B4F5-EB99-4AAC-92D5-ADF28CD7BA2C}"/>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feld 32">
            <a:extLst>
              <a:ext uri="{FF2B5EF4-FFF2-40B4-BE49-F238E27FC236}">
                <a16:creationId xmlns:a16="http://schemas.microsoft.com/office/drawing/2014/main" id="{E465625A-E893-4ADD-A5E6-8C09FD2CD3C3}"/>
              </a:ext>
            </a:extLst>
          </p:cNvPr>
          <p:cNvSpPr txBox="1"/>
          <p:nvPr/>
        </p:nvSpPr>
        <p:spPr>
          <a:xfrm>
            <a:off x="8360036" y="267511"/>
            <a:ext cx="523650"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34" name="Textfeld 33">
            <a:extLst>
              <a:ext uri="{FF2B5EF4-FFF2-40B4-BE49-F238E27FC236}">
                <a16:creationId xmlns:a16="http://schemas.microsoft.com/office/drawing/2014/main" id="{ED63BDED-D1AB-4475-B330-32FFFE9E9CA6}"/>
              </a:ext>
            </a:extLst>
          </p:cNvPr>
          <p:cNvSpPr txBox="1"/>
          <p:nvPr/>
        </p:nvSpPr>
        <p:spPr>
          <a:xfrm>
            <a:off x="7891769" y="723868"/>
            <a:ext cx="525756"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cxnSp>
        <p:nvCxnSpPr>
          <p:cNvPr id="46" name="Gerader Verbinder 45">
            <a:extLst>
              <a:ext uri="{FF2B5EF4-FFF2-40B4-BE49-F238E27FC236}">
                <a16:creationId xmlns:a16="http://schemas.microsoft.com/office/drawing/2014/main" id="{C45301A2-3303-4E3F-B41C-6B8EE25656E4}"/>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AAD7EF93-91F4-439B-99B1-32BE35783894}"/>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unde Klammer links/rechts 47">
            <a:extLst>
              <a:ext uri="{FF2B5EF4-FFF2-40B4-BE49-F238E27FC236}">
                <a16:creationId xmlns:a16="http://schemas.microsoft.com/office/drawing/2014/main" id="{B8D2A163-F639-48EA-89DE-3101C8E6F48E}"/>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ectangle 32">
            <a:extLst>
              <a:ext uri="{FF2B5EF4-FFF2-40B4-BE49-F238E27FC236}">
                <a16:creationId xmlns:a16="http://schemas.microsoft.com/office/drawing/2014/main" id="{25FAA15B-5AF6-41A5-BACE-95FF8DC01FDC}"/>
              </a:ext>
            </a:extLst>
          </p:cNvPr>
          <p:cNvSpPr/>
          <p:nvPr/>
        </p:nvSpPr>
        <p:spPr>
          <a:xfrm>
            <a:off x="259199" y="1295400"/>
            <a:ext cx="10450799" cy="1639429"/>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200" y="3004569"/>
            <a:ext cx="4974058"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solidFill>
                  <a:srgbClr val="2E7EB5"/>
                </a:solidFill>
              </a:rPr>
              <a:t>       Feature description </a:t>
            </a:r>
          </a:p>
          <a:p>
            <a:pPr marL="0" indent="0" fontAlgn="auto">
              <a:lnSpc>
                <a:spcPct val="100000"/>
              </a:lnSpc>
              <a:spcAft>
                <a:spcPts val="1200"/>
              </a:spcAft>
              <a:buNone/>
            </a:pPr>
            <a:r>
              <a:rPr lang="en-US" sz="1200" dirty="0">
                <a:latin typeface="Bosch Office Sans" pitchFamily="34" charset="0"/>
              </a:rPr>
              <a:t>ACC stop &amp; go and ACC plus include an automatic drive-off after the preceding vehicle moves off. The Auto-resume time window is extended to 30s (V1) or unlimited (V2).</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V1: Automatic resume plus active within 30s after ego vehicle standstill</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V2*: Automatic resume plus active without any time limitations</a:t>
            </a:r>
          </a:p>
        </p:txBody>
      </p:sp>
      <p:grpSp>
        <p:nvGrpSpPr>
          <p:cNvPr id="7" name="Gruppieren 6">
            <a:extLst>
              <a:ext uri="{FF2B5EF4-FFF2-40B4-BE49-F238E27FC236}">
                <a16:creationId xmlns:a16="http://schemas.microsoft.com/office/drawing/2014/main" id="{B0F4529C-DC3D-4E97-81F0-9B3F678180D8}"/>
              </a:ext>
            </a:extLst>
          </p:cNvPr>
          <p:cNvGrpSpPr/>
          <p:nvPr/>
        </p:nvGrpSpPr>
        <p:grpSpPr>
          <a:xfrm>
            <a:off x="5484812" y="4168183"/>
            <a:ext cx="5280159" cy="2106051"/>
            <a:chOff x="4909768" y="3349395"/>
            <a:chExt cx="5983421" cy="2106051"/>
          </a:xfrm>
        </p:grpSpPr>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4909768" y="3356410"/>
              <a:ext cx="5983421" cy="2099036"/>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t>For V1: Front Radar, Intruder detection support (by e.g., Front camera, Near range cameras or Ultra sonic sensors); Optional: Driver </a:t>
              </a:r>
              <a:r>
                <a:rPr lang="en-US" sz="1200" dirty="0">
                  <a:latin typeface="Bosch Office Sans" pitchFamily="34" charset="0"/>
                </a:rPr>
                <a:t>monitoring camera with driver attentiveness detection</a:t>
              </a:r>
            </a:p>
            <a:p>
              <a:pPr marL="173038" lvl="2" indent="-173038" defTabSz="914400">
                <a:lnSpc>
                  <a:spcPct val="100000"/>
                </a:lnSpc>
                <a:spcBef>
                  <a:spcPct val="0"/>
                </a:spcBef>
                <a:spcAft>
                  <a:spcPts val="300"/>
                </a:spcAft>
                <a:buClr>
                  <a:schemeClr val="tx1"/>
                </a:buClr>
                <a:buSzPct val="120000"/>
                <a:buFont typeface="Wingdings" panose="05000000000000000000" pitchFamily="2" charset="2"/>
                <a:buChar char="§"/>
                <a:defRPr/>
              </a:pPr>
              <a:r>
                <a:rPr lang="en-US" sz="1200" dirty="0">
                  <a:latin typeface="Bosch Office Sans" pitchFamily="34" charset="0"/>
                </a:rPr>
                <a:t>For V2*: In concept phase</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003759" y="3349395"/>
              <a:ext cx="432000" cy="432000"/>
            </a:xfrm>
            <a:prstGeom prst="rect">
              <a:avLst/>
            </a:prstGeom>
          </p:spPr>
        </p:pic>
      </p:grpSp>
      <p:grpSp>
        <p:nvGrpSpPr>
          <p:cNvPr id="6" name="Gruppieren 5">
            <a:extLst>
              <a:ext uri="{FF2B5EF4-FFF2-40B4-BE49-F238E27FC236}">
                <a16:creationId xmlns:a16="http://schemas.microsoft.com/office/drawing/2014/main" id="{8A027228-514F-4950-BC07-DEDBC555FD16}"/>
              </a:ext>
            </a:extLst>
          </p:cNvPr>
          <p:cNvGrpSpPr/>
          <p:nvPr/>
        </p:nvGrpSpPr>
        <p:grpSpPr>
          <a:xfrm>
            <a:off x="5567756" y="3004569"/>
            <a:ext cx="5135169" cy="1163614"/>
            <a:chOff x="5853600" y="1249622"/>
            <a:chExt cx="4860000" cy="1163614"/>
          </a:xfrm>
        </p:grpSpPr>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5853600" y="1295999"/>
              <a:ext cx="4860000" cy="1117237"/>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latin typeface="Bosch Office Sans" pitchFamily="34" charset="0"/>
                </a:rPr>
                <a:t>The driver does not need to resume the ACC feature manually</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ym typeface="Wingdings" pitchFamily="2" charset="2"/>
                </a:rPr>
                <a:t>Less interaction of driver needed</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ym typeface="Wingdings" pitchFamily="2" charset="2"/>
                </a:rPr>
                <a:t>Increased comfort in dense traffic scenarios</a:t>
              </a:r>
            </a:p>
          </p:txBody>
        </p:sp>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1249622"/>
              <a:ext cx="432000" cy="432000"/>
            </a:xfrm>
            <a:prstGeom prst="rect">
              <a:avLst/>
            </a:prstGeom>
          </p:spPr>
        </p:pic>
      </p:grpSp>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6700" y="2973706"/>
            <a:ext cx="432000" cy="432000"/>
          </a:xfrm>
          <a:prstGeom prst="rect">
            <a:avLst/>
          </a:prstGeom>
        </p:spPr>
      </p:pic>
      <p:grpSp>
        <p:nvGrpSpPr>
          <p:cNvPr id="44" name="Gruppieren 43">
            <a:extLst>
              <a:ext uri="{FF2B5EF4-FFF2-40B4-BE49-F238E27FC236}">
                <a16:creationId xmlns:a16="http://schemas.microsoft.com/office/drawing/2014/main" id="{30521186-01F5-4F60-8E81-2D3E0B2747EF}"/>
              </a:ext>
            </a:extLst>
          </p:cNvPr>
          <p:cNvGrpSpPr/>
          <p:nvPr/>
        </p:nvGrpSpPr>
        <p:grpSpPr>
          <a:xfrm>
            <a:off x="8426819" y="799814"/>
            <a:ext cx="182880" cy="182880"/>
            <a:chOff x="7122160" y="2722880"/>
            <a:chExt cx="182880" cy="182880"/>
          </a:xfrm>
        </p:grpSpPr>
        <p:sp>
          <p:nvSpPr>
            <p:cNvPr id="56" name="Rechteck: abgerundete Ecken 55">
              <a:extLst>
                <a:ext uri="{FF2B5EF4-FFF2-40B4-BE49-F238E27FC236}">
                  <a16:creationId xmlns:a16="http://schemas.microsoft.com/office/drawing/2014/main" id="{54D379A2-7C61-4185-AB47-03CE8BAA1594}"/>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57" name="Gerader Verbinder 56">
              <a:extLst>
                <a:ext uri="{FF2B5EF4-FFF2-40B4-BE49-F238E27FC236}">
                  <a16:creationId xmlns:a16="http://schemas.microsoft.com/office/drawing/2014/main" id="{1E32D38B-0C45-43FD-90AD-1FEEAC5C84EB}"/>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24FCBDDD-FDB5-46F2-A63C-9954F0CB639F}"/>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 name="Runde Klammer links/rechts 39">
            <a:extLst>
              <a:ext uri="{FF2B5EF4-FFF2-40B4-BE49-F238E27FC236}">
                <a16:creationId xmlns:a16="http://schemas.microsoft.com/office/drawing/2014/main" id="{40CA9FC0-C92F-40D3-912D-6E871D51B343}"/>
              </a:ext>
            </a:extLst>
          </p:cNvPr>
          <p:cNvSpPr/>
          <p:nvPr/>
        </p:nvSpPr>
        <p:spPr>
          <a:xfrm>
            <a:off x="8666527" y="5817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unde Klammer links/rechts 44">
            <a:extLst>
              <a:ext uri="{FF2B5EF4-FFF2-40B4-BE49-F238E27FC236}">
                <a16:creationId xmlns:a16="http://schemas.microsoft.com/office/drawing/2014/main" id="{9E6F845A-C1AF-43D3-A70F-EC150829925B}"/>
              </a:ext>
            </a:extLst>
          </p:cNvPr>
          <p:cNvSpPr/>
          <p:nvPr/>
        </p:nvSpPr>
        <p:spPr>
          <a:xfrm>
            <a:off x="8915469" y="352528"/>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feld 58">
            <a:extLst>
              <a:ext uri="{FF2B5EF4-FFF2-40B4-BE49-F238E27FC236}">
                <a16:creationId xmlns:a16="http://schemas.microsoft.com/office/drawing/2014/main" id="{76D6AFC4-61CC-40B6-B507-D21B2D2387E4}"/>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PRID0275</a:t>
            </a:r>
          </a:p>
        </p:txBody>
      </p:sp>
      <p:sp>
        <p:nvSpPr>
          <p:cNvPr id="61" name="Sprechblase: rechteckig mit abgerundeten Ecken 60">
            <a:extLst>
              <a:ext uri="{FF2B5EF4-FFF2-40B4-BE49-F238E27FC236}">
                <a16:creationId xmlns:a16="http://schemas.microsoft.com/office/drawing/2014/main" id="{404AC6EA-FFA0-4BF8-BCA4-607BBEFD2D64}"/>
              </a:ext>
            </a:extLst>
          </p:cNvPr>
          <p:cNvSpPr/>
          <p:nvPr/>
        </p:nvSpPr>
        <p:spPr>
          <a:xfrm>
            <a:off x="488315" y="1933735"/>
            <a:ext cx="1959610" cy="914758"/>
          </a:xfrm>
          <a:prstGeom prst="wedgeRoundRectCallout">
            <a:avLst>
              <a:gd name="adj1" fmla="val -39151"/>
              <a:gd name="adj2" fmla="val -73301"/>
              <a:gd name="adj3" fmla="val 16667"/>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200" kern="0" dirty="0">
                <a:solidFill>
                  <a:srgbClr val="000000"/>
                </a:solidFill>
                <a:latin typeface="Bosch Office Sans"/>
              </a:rPr>
              <a:t>30</a:t>
            </a:r>
            <a:r>
              <a:rPr kumimoji="0" lang="en-US" sz="1200" b="0" i="0" u="none" strike="noStrike" kern="0" cap="none" spc="0" normalizeH="0" baseline="0" noProof="0" dirty="0">
                <a:ln>
                  <a:noFill/>
                </a:ln>
                <a:solidFill>
                  <a:srgbClr val="000000"/>
                </a:solidFill>
                <a:effectLst/>
                <a:uLnTx/>
                <a:uFillTx/>
                <a:latin typeface="Bosch Office Sans"/>
                <a:ea typeface="+mn-ea"/>
                <a:cs typeface="+mn-cs"/>
              </a:rPr>
              <a:t> seconds</a:t>
            </a:r>
          </a:p>
          <a:p>
            <a:pPr marL="0" marR="0" indent="0" algn="ctr" defTabSz="914400" eaLnBrk="1" fontAlgn="auto" latinLnBrk="0" hangingPunct="1">
              <a:lnSpc>
                <a:spcPct val="100000"/>
              </a:lnSpc>
              <a:spcBef>
                <a:spcPts val="0"/>
              </a:spcBef>
              <a:spcAft>
                <a:spcPts val="0"/>
              </a:spcAft>
              <a:buClrTx/>
              <a:buSzTx/>
              <a:buFontTx/>
              <a:buNone/>
              <a:tabLst/>
            </a:pPr>
            <a:endParaRPr kumimoji="0" lang="en-US" sz="1200" b="0" i="0" u="none" strike="noStrike" kern="0" cap="none" spc="0" normalizeH="0" baseline="0" noProof="0" dirty="0">
              <a:ln>
                <a:noFill/>
              </a:ln>
              <a:solidFill>
                <a:srgbClr val="000000"/>
              </a:solidFill>
              <a:effectLst/>
              <a:uLnTx/>
              <a:uFillTx/>
              <a:latin typeface="Bosch Office Sans"/>
              <a:ea typeface="+mn-ea"/>
              <a:cs typeface="+mn-cs"/>
            </a:endParaRPr>
          </a:p>
          <a:p>
            <a:pPr marL="0" marR="0" indent="0" algn="ctr" defTabSz="914400" eaLnBrk="1" fontAlgn="auto" latinLnBrk="0" hangingPunct="1">
              <a:lnSpc>
                <a:spcPct val="100000"/>
              </a:lnSpc>
              <a:spcBef>
                <a:spcPts val="0"/>
              </a:spcBef>
              <a:spcAft>
                <a:spcPts val="0"/>
              </a:spcAft>
              <a:buClrTx/>
              <a:buSzTx/>
              <a:buFontTx/>
              <a:buNone/>
              <a:tabLst/>
            </a:pPr>
            <a:endParaRPr lang="en-US" sz="1200" kern="0" dirty="0">
              <a:solidFill>
                <a:srgbClr val="000000"/>
              </a:solidFill>
              <a:latin typeface="Bosch Office Sans"/>
            </a:endParaRPr>
          </a:p>
          <a:p>
            <a:pPr marL="0" marR="0" indent="0" algn="ctr" defTabSz="914400" eaLnBrk="1" fontAlgn="auto" latinLnBrk="0" hangingPunct="1">
              <a:lnSpc>
                <a:spcPct val="100000"/>
              </a:lnSpc>
              <a:spcBef>
                <a:spcPts val="0"/>
              </a:spcBef>
              <a:spcAft>
                <a:spcPts val="0"/>
              </a:spcAft>
              <a:buClrTx/>
              <a:buSzTx/>
              <a:buFontTx/>
              <a:buNone/>
              <a:tabLst/>
            </a:pPr>
            <a:endParaRPr kumimoji="0" lang="en-US" sz="12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2" name="Sprechblase: rechteckig mit abgerundeten Ecken 61">
            <a:extLst>
              <a:ext uri="{FF2B5EF4-FFF2-40B4-BE49-F238E27FC236}">
                <a16:creationId xmlns:a16="http://schemas.microsoft.com/office/drawing/2014/main" id="{9557972D-C304-41BA-932B-EE5A3D8FC7AF}"/>
              </a:ext>
            </a:extLst>
          </p:cNvPr>
          <p:cNvSpPr/>
          <p:nvPr/>
        </p:nvSpPr>
        <p:spPr>
          <a:xfrm>
            <a:off x="2631440" y="1944504"/>
            <a:ext cx="1959610" cy="914758"/>
          </a:xfrm>
          <a:prstGeom prst="wedgeRoundRectCallout">
            <a:avLst>
              <a:gd name="adj1" fmla="val -44012"/>
              <a:gd name="adj2" fmla="val -58724"/>
              <a:gd name="adj3" fmla="val 16667"/>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latin typeface="Bosch Office Sans"/>
                <a:ea typeface="+mn-ea"/>
                <a:cs typeface="+mn-cs"/>
              </a:rPr>
              <a:t>No time limitation</a:t>
            </a:r>
          </a:p>
          <a:p>
            <a:pPr marL="0" marR="0" indent="0" algn="ctr" defTabSz="914400" eaLnBrk="1" fontAlgn="auto" latinLnBrk="0" hangingPunct="1">
              <a:lnSpc>
                <a:spcPct val="100000"/>
              </a:lnSpc>
              <a:spcBef>
                <a:spcPts val="0"/>
              </a:spcBef>
              <a:spcAft>
                <a:spcPts val="0"/>
              </a:spcAft>
              <a:buClrTx/>
              <a:buSzTx/>
              <a:buFontTx/>
              <a:buNone/>
              <a:tabLst/>
            </a:pPr>
            <a:endParaRPr kumimoji="0" lang="en-US" sz="1200" b="0" i="0" u="none" strike="noStrike" kern="0" cap="none" spc="0" normalizeH="0" baseline="0" noProof="0" dirty="0">
              <a:ln>
                <a:noFill/>
              </a:ln>
              <a:solidFill>
                <a:srgbClr val="000000"/>
              </a:solidFill>
              <a:effectLst/>
              <a:uLnTx/>
              <a:uFillTx/>
              <a:latin typeface="Bosch Office Sans"/>
              <a:ea typeface="+mn-ea"/>
              <a:cs typeface="+mn-cs"/>
            </a:endParaRPr>
          </a:p>
          <a:p>
            <a:pPr marL="0" marR="0" indent="0" algn="ctr" defTabSz="914400" eaLnBrk="1" fontAlgn="auto" latinLnBrk="0" hangingPunct="1">
              <a:lnSpc>
                <a:spcPct val="100000"/>
              </a:lnSpc>
              <a:spcBef>
                <a:spcPts val="0"/>
              </a:spcBef>
              <a:spcAft>
                <a:spcPts val="0"/>
              </a:spcAft>
              <a:buClrTx/>
              <a:buSzTx/>
              <a:buFontTx/>
              <a:buNone/>
              <a:tabLst/>
            </a:pPr>
            <a:endParaRPr lang="en-US" sz="1200" kern="0" dirty="0">
              <a:solidFill>
                <a:srgbClr val="000000"/>
              </a:solidFill>
              <a:latin typeface="Bosch Office Sans"/>
            </a:endParaRPr>
          </a:p>
          <a:p>
            <a:pPr marL="0" marR="0" indent="0" algn="ctr" defTabSz="914400" eaLnBrk="1" fontAlgn="auto" latinLnBrk="0" hangingPunct="1">
              <a:lnSpc>
                <a:spcPct val="100000"/>
              </a:lnSpc>
              <a:spcBef>
                <a:spcPts val="0"/>
              </a:spcBef>
              <a:spcAft>
                <a:spcPts val="0"/>
              </a:spcAft>
              <a:buClrTx/>
              <a:buSzTx/>
              <a:buFontTx/>
              <a:buNone/>
              <a:tabLst/>
            </a:pPr>
            <a:endParaRPr kumimoji="0" lang="en-US" sz="12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2" name="Grafik 11">
            <a:extLst>
              <a:ext uri="{FF2B5EF4-FFF2-40B4-BE49-F238E27FC236}">
                <a16:creationId xmlns:a16="http://schemas.microsoft.com/office/drawing/2014/main" id="{33C8E321-4181-4CD5-BB9B-EAFBB23B1D30}"/>
              </a:ext>
            </a:extLst>
          </p:cNvPr>
          <p:cNvPicPr>
            <a:picLocks noChangeAspect="1"/>
          </p:cNvPicPr>
          <p:nvPr/>
        </p:nvPicPr>
        <p:blipFill rotWithShape="1">
          <a:blip r:embed="rId9"/>
          <a:srcRect t="33964" b="10274"/>
          <a:stretch/>
        </p:blipFill>
        <p:spPr>
          <a:xfrm>
            <a:off x="5233258" y="1901104"/>
            <a:ext cx="4602879" cy="996078"/>
          </a:xfrm>
          <a:prstGeom prst="rect">
            <a:avLst/>
          </a:prstGeom>
        </p:spPr>
      </p:pic>
      <p:sp>
        <p:nvSpPr>
          <p:cNvPr id="15" name="Bogen 14">
            <a:extLst>
              <a:ext uri="{FF2B5EF4-FFF2-40B4-BE49-F238E27FC236}">
                <a16:creationId xmlns:a16="http://schemas.microsoft.com/office/drawing/2014/main" id="{667B72B5-4185-43BF-B1B3-478781D37CE1}"/>
              </a:ext>
            </a:extLst>
          </p:cNvPr>
          <p:cNvSpPr/>
          <p:nvPr/>
        </p:nvSpPr>
        <p:spPr>
          <a:xfrm>
            <a:off x="1221374" y="2270232"/>
            <a:ext cx="474076" cy="493492"/>
          </a:xfrm>
          <a:prstGeom prst="arc">
            <a:avLst>
              <a:gd name="adj1" fmla="val 4505571"/>
              <a:gd name="adj2" fmla="val 3370392"/>
            </a:avLst>
          </a:prstGeom>
          <a:ln w="666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Bogen 67">
            <a:extLst>
              <a:ext uri="{FF2B5EF4-FFF2-40B4-BE49-F238E27FC236}">
                <a16:creationId xmlns:a16="http://schemas.microsoft.com/office/drawing/2014/main" id="{57592327-2C34-4653-A19F-8A26E4CDAF53}"/>
              </a:ext>
            </a:extLst>
          </p:cNvPr>
          <p:cNvSpPr/>
          <p:nvPr/>
        </p:nvSpPr>
        <p:spPr>
          <a:xfrm>
            <a:off x="3374207" y="2276379"/>
            <a:ext cx="474076" cy="493492"/>
          </a:xfrm>
          <a:prstGeom prst="arc">
            <a:avLst>
              <a:gd name="adj1" fmla="val 4505571"/>
              <a:gd name="adj2" fmla="val 3370392"/>
            </a:avLst>
          </a:prstGeom>
          <a:ln w="666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feld 15">
            <a:extLst>
              <a:ext uri="{FF2B5EF4-FFF2-40B4-BE49-F238E27FC236}">
                <a16:creationId xmlns:a16="http://schemas.microsoft.com/office/drawing/2014/main" id="{381A955B-2D07-48AF-80F0-F63FFA1D3ED4}"/>
              </a:ext>
            </a:extLst>
          </p:cNvPr>
          <p:cNvSpPr txBox="1"/>
          <p:nvPr/>
        </p:nvSpPr>
        <p:spPr>
          <a:xfrm>
            <a:off x="1329824" y="2385461"/>
            <a:ext cx="257175" cy="3048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kern="0" dirty="0">
                <a:solidFill>
                  <a:srgbClr val="000000"/>
                </a:solidFill>
              </a:rPr>
              <a:t>30</a:t>
            </a:r>
            <a:endParaRPr kumimoji="0" lang="en-US" sz="1800" b="0" i="0" u="none" strike="noStrike" kern="0" cap="none" spc="0" normalizeH="0" baseline="0" noProof="0" dirty="0">
              <a:ln>
                <a:noFill/>
              </a:ln>
              <a:solidFill>
                <a:srgbClr val="000000"/>
              </a:solidFill>
              <a:effectLst/>
              <a:uLnTx/>
              <a:uFillTx/>
            </a:endParaRPr>
          </a:p>
        </p:txBody>
      </p:sp>
      <p:sp>
        <p:nvSpPr>
          <p:cNvPr id="69" name="Textfeld 68">
            <a:extLst>
              <a:ext uri="{FF2B5EF4-FFF2-40B4-BE49-F238E27FC236}">
                <a16:creationId xmlns:a16="http://schemas.microsoft.com/office/drawing/2014/main" id="{0FED40D7-5951-4E80-B7AE-0A95B977F18C}"/>
              </a:ext>
            </a:extLst>
          </p:cNvPr>
          <p:cNvSpPr txBox="1"/>
          <p:nvPr/>
        </p:nvSpPr>
        <p:spPr>
          <a:xfrm>
            <a:off x="3464354" y="2448601"/>
            <a:ext cx="257175" cy="3048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3200" b="0" i="0" u="none" strike="noStrike" kern="0" cap="none" spc="0" normalizeH="0" baseline="0" noProof="0" dirty="0">
                <a:ln>
                  <a:noFill/>
                </a:ln>
                <a:solidFill>
                  <a:srgbClr val="000000"/>
                </a:solidFill>
                <a:effectLst/>
                <a:uLnTx/>
                <a:uFillTx/>
              </a:rPr>
              <a:t>∞</a:t>
            </a:r>
            <a:endParaRPr kumimoji="0" lang="en-US" sz="1600" b="0" i="0" u="none" strike="noStrike" kern="0" cap="none" spc="0" normalizeH="0" baseline="0" noProof="0" dirty="0">
              <a:ln>
                <a:noFill/>
              </a:ln>
              <a:solidFill>
                <a:srgbClr val="000000"/>
              </a:solidFill>
              <a:effectLst/>
              <a:uLnTx/>
              <a:uFillTx/>
            </a:endParaRPr>
          </a:p>
        </p:txBody>
      </p:sp>
      <p:pic>
        <p:nvPicPr>
          <p:cNvPr id="13" name="Grafik 12">
            <a:extLst>
              <a:ext uri="{FF2B5EF4-FFF2-40B4-BE49-F238E27FC236}">
                <a16:creationId xmlns:a16="http://schemas.microsoft.com/office/drawing/2014/main" id="{575D66D3-174B-432B-B0AE-EA2D371A363E}"/>
              </a:ext>
            </a:extLst>
          </p:cNvPr>
          <p:cNvPicPr>
            <a:picLocks noChangeAspect="1"/>
          </p:cNvPicPr>
          <p:nvPr/>
        </p:nvPicPr>
        <p:blipFill>
          <a:blip r:embed="rId10"/>
          <a:stretch>
            <a:fillRect/>
          </a:stretch>
        </p:blipFill>
        <p:spPr>
          <a:xfrm>
            <a:off x="420911" y="1341901"/>
            <a:ext cx="9772650" cy="533400"/>
          </a:xfrm>
          <a:prstGeom prst="rect">
            <a:avLst/>
          </a:prstGeom>
        </p:spPr>
      </p:pic>
      <p:sp>
        <p:nvSpPr>
          <p:cNvPr id="60" name="TextBox 42">
            <a:extLst>
              <a:ext uri="{FF2B5EF4-FFF2-40B4-BE49-F238E27FC236}">
                <a16:creationId xmlns:a16="http://schemas.microsoft.com/office/drawing/2014/main" id="{41BF97A1-5334-48BC-9844-0D8C692774BB}"/>
              </a:ext>
            </a:extLst>
          </p:cNvPr>
          <p:cNvSpPr txBox="1"/>
          <p:nvPr/>
        </p:nvSpPr>
        <p:spPr>
          <a:xfrm>
            <a:off x="7659475" y="5779333"/>
            <a:ext cx="3051764" cy="247747"/>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lang="en-US" sz="1000" kern="0" dirty="0">
                <a:solidFill>
                  <a:srgbClr val="000000"/>
                </a:solidFill>
              </a:rPr>
              <a:t>*Concept phase, timing and content not finalized yet</a:t>
            </a:r>
            <a:endParaRPr kumimoji="0" lang="en-US" sz="1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32984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15993292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2"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9" name="Rectangle 32">
            <a:extLst>
              <a:ext uri="{FF2B5EF4-FFF2-40B4-BE49-F238E27FC236}">
                <a16:creationId xmlns:a16="http://schemas.microsoft.com/office/drawing/2014/main" id="{25FAA15B-5AF6-41A5-BACE-95FF8DC01FDC}"/>
              </a:ext>
            </a:extLst>
          </p:cNvPr>
          <p:cNvSpPr/>
          <p:nvPr/>
        </p:nvSpPr>
        <p:spPr>
          <a:xfrm>
            <a:off x="259199" y="1295400"/>
            <a:ext cx="10450799" cy="1534434"/>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8" name="Grafik 7">
            <a:extLst>
              <a:ext uri="{FF2B5EF4-FFF2-40B4-BE49-F238E27FC236}">
                <a16:creationId xmlns:a16="http://schemas.microsoft.com/office/drawing/2014/main" id="{B437EDFB-C0B0-451D-A7E5-FB799C70DFA2}"/>
              </a:ext>
            </a:extLst>
          </p:cNvPr>
          <p:cNvPicPr>
            <a:picLocks noChangeAspect="1"/>
          </p:cNvPicPr>
          <p:nvPr/>
        </p:nvPicPr>
        <p:blipFill>
          <a:blip r:embed="rId6"/>
          <a:stretch>
            <a:fillRect/>
          </a:stretch>
        </p:blipFill>
        <p:spPr>
          <a:xfrm>
            <a:off x="482700" y="1358971"/>
            <a:ext cx="10012680" cy="533400"/>
          </a:xfrm>
          <a:prstGeom prst="rect">
            <a:avLst/>
          </a:prstGeom>
        </p:spPr>
      </p:pic>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Right of way support</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199" y="2961434"/>
            <a:ext cx="5295223" cy="22586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538163" lvl="2" indent="-271463" fontAlgn="auto">
              <a:lnSpc>
                <a:spcPct val="100000"/>
              </a:lnSpc>
              <a:spcAft>
                <a:spcPts val="0"/>
              </a:spcAft>
              <a:buClr>
                <a:schemeClr val="tx1"/>
              </a:buClr>
              <a:buSzPct val="120000"/>
              <a:buFont typeface="Arial" charset="0"/>
              <a:buChar char="–"/>
            </a:pPr>
            <a:endParaRPr lang="en-US" sz="1200" dirty="0"/>
          </a:p>
        </p:txBody>
      </p:sp>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5853600" y="2940625"/>
            <a:ext cx="4860000" cy="1266433"/>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Extends the availability of ACC to stop/yield signs, traffic lights and more</a:t>
            </a:r>
          </a:p>
          <a:p>
            <a:pPr marL="171450" lvl="1" indent="-171450" defTabSz="914400" fontAlgn="base">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Supports driver to increase safety while ACC is active</a:t>
            </a:r>
          </a:p>
        </p:txBody>
      </p:sp>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5853600" y="4110729"/>
            <a:ext cx="4860000" cy="1411884"/>
          </a:xfrm>
          <a:prstGeom prst="rect">
            <a:avLst/>
          </a:prstGeom>
          <a:solidFill>
            <a:schemeClr val="bg1"/>
          </a:solidFill>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t>V1/V2: </a:t>
            </a:r>
            <a:r>
              <a:rPr lang="en-US" sz="1200" dirty="0">
                <a:solidFill>
                  <a:srgbClr val="000000"/>
                </a:solidFill>
                <a:latin typeface="Bosch Office Sans" pitchFamily="34" charset="0"/>
              </a:rPr>
              <a:t>Localization on road level (e.g. Road signature base); Behavior and hazard map (Map base)</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V3 / V4*: Localization on lane level (e.g. Road signature enhanced); XD map (Map enhanced</a:t>
            </a:r>
            <a:r>
              <a:rPr lang="en-US" sz="1200" dirty="0"/>
              <a:t>)</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4151199"/>
            <a:ext cx="432000" cy="432000"/>
          </a:xfrm>
          <a:prstGeom prst="rect">
            <a:avLst/>
          </a:prstGeom>
        </p:spPr>
      </p:pic>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3600" y="2894248"/>
            <a:ext cx="432000" cy="432000"/>
          </a:xfrm>
          <a:prstGeom prst="rect">
            <a:avLst/>
          </a:prstGeom>
        </p:spPr>
      </p:pic>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66700" y="2891694"/>
            <a:ext cx="432000" cy="432000"/>
          </a:xfrm>
          <a:prstGeom prst="rect">
            <a:avLst/>
          </a:prstGeom>
        </p:spPr>
      </p:pic>
      <p:grpSp>
        <p:nvGrpSpPr>
          <p:cNvPr id="45" name="Gruppieren 44">
            <a:extLst>
              <a:ext uri="{FF2B5EF4-FFF2-40B4-BE49-F238E27FC236}">
                <a16:creationId xmlns:a16="http://schemas.microsoft.com/office/drawing/2014/main" id="{54A07C66-2B4A-4CD5-A246-61892B11D15E}"/>
              </a:ext>
            </a:extLst>
          </p:cNvPr>
          <p:cNvGrpSpPr/>
          <p:nvPr/>
        </p:nvGrpSpPr>
        <p:grpSpPr>
          <a:xfrm>
            <a:off x="7589520" y="259200"/>
            <a:ext cx="2656840" cy="807720"/>
            <a:chOff x="7197000" y="193040"/>
            <a:chExt cx="2656840" cy="807720"/>
          </a:xfrm>
        </p:grpSpPr>
        <p:grpSp>
          <p:nvGrpSpPr>
            <p:cNvPr id="64" name="Gruppieren 63">
              <a:extLst>
                <a:ext uri="{FF2B5EF4-FFF2-40B4-BE49-F238E27FC236}">
                  <a16:creationId xmlns:a16="http://schemas.microsoft.com/office/drawing/2014/main" id="{482C34EA-D0C7-40AB-B6E5-7D9C98351D2A}"/>
                </a:ext>
              </a:extLst>
            </p:cNvPr>
            <p:cNvGrpSpPr/>
            <p:nvPr/>
          </p:nvGrpSpPr>
          <p:grpSpPr>
            <a:xfrm>
              <a:off x="8235400" y="257175"/>
              <a:ext cx="1565641" cy="678447"/>
              <a:chOff x="6618663" y="358384"/>
              <a:chExt cx="1565641" cy="678447"/>
            </a:xfrm>
          </p:grpSpPr>
          <p:sp>
            <p:nvSpPr>
              <p:cNvPr id="66" name="Freeform 8">
                <a:extLst>
                  <a:ext uri="{FF2B5EF4-FFF2-40B4-BE49-F238E27FC236}">
                    <a16:creationId xmlns:a16="http://schemas.microsoft.com/office/drawing/2014/main" id="{B6962706-5FB7-4248-BE01-97D173F46428}"/>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67" name="Freeform 11">
                <a:extLst>
                  <a:ext uri="{FF2B5EF4-FFF2-40B4-BE49-F238E27FC236}">
                    <a16:creationId xmlns:a16="http://schemas.microsoft.com/office/drawing/2014/main" id="{53C539C2-D39C-48CE-9A30-AAF9E569142F}"/>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68" name="Freeform 14">
                <a:extLst>
                  <a:ext uri="{FF2B5EF4-FFF2-40B4-BE49-F238E27FC236}">
                    <a16:creationId xmlns:a16="http://schemas.microsoft.com/office/drawing/2014/main" id="{031CC1E6-B9FB-4867-8268-1AEDE2E26553}"/>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65" name="Rechteck 64">
              <a:extLst>
                <a:ext uri="{FF2B5EF4-FFF2-40B4-BE49-F238E27FC236}">
                  <a16:creationId xmlns:a16="http://schemas.microsoft.com/office/drawing/2014/main" id="{8DB142FE-D1FE-4E57-B016-667CB5ADFEDE}"/>
                </a:ext>
              </a:extLst>
            </p:cNvPr>
            <p:cNvSpPr/>
            <p:nvPr/>
          </p:nvSpPr>
          <p:spPr>
            <a:xfrm>
              <a:off x="7197000" y="193040"/>
              <a:ext cx="26568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69" name="Textfeld 68">
            <a:extLst>
              <a:ext uri="{FF2B5EF4-FFF2-40B4-BE49-F238E27FC236}">
                <a16:creationId xmlns:a16="http://schemas.microsoft.com/office/drawing/2014/main" id="{E8F7962A-9F92-477A-8C5C-5F63295F6E74}"/>
              </a:ext>
            </a:extLst>
          </p:cNvPr>
          <p:cNvSpPr txBox="1"/>
          <p:nvPr/>
        </p:nvSpPr>
        <p:spPr>
          <a:xfrm>
            <a:off x="8115078" y="495752"/>
            <a:ext cx="515463"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sp>
        <p:nvSpPr>
          <p:cNvPr id="70" name="Rechteck: abgerundete Ecken 69">
            <a:extLst>
              <a:ext uri="{FF2B5EF4-FFF2-40B4-BE49-F238E27FC236}">
                <a16:creationId xmlns:a16="http://schemas.microsoft.com/office/drawing/2014/main" id="{E88D235A-AE9D-43A4-A929-927AF2F0EE5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71" name="Gerader Verbinder 70">
            <a:extLst>
              <a:ext uri="{FF2B5EF4-FFF2-40B4-BE49-F238E27FC236}">
                <a16:creationId xmlns:a16="http://schemas.microsoft.com/office/drawing/2014/main" id="{E31B0510-D45B-44A8-BAC5-9A1BAD8473A3}"/>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6C771419-C910-43C5-A161-33798AC20AD1}"/>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D259777D-80E8-46FC-B1BA-E0E388245902}"/>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C02541EA-406A-4CB2-9A84-302511619DFD}"/>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Runde Klammer links/rechts 74">
            <a:extLst>
              <a:ext uri="{FF2B5EF4-FFF2-40B4-BE49-F238E27FC236}">
                <a16:creationId xmlns:a16="http://schemas.microsoft.com/office/drawing/2014/main" id="{ABE6AA92-99F7-4DF7-9159-950488CEC309}"/>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feld 75">
            <a:extLst>
              <a:ext uri="{FF2B5EF4-FFF2-40B4-BE49-F238E27FC236}">
                <a16:creationId xmlns:a16="http://schemas.microsoft.com/office/drawing/2014/main" id="{73B25CE2-5F2E-44AA-84E6-5765BDA89935}"/>
              </a:ext>
            </a:extLst>
          </p:cNvPr>
          <p:cNvSpPr txBox="1"/>
          <p:nvPr/>
        </p:nvSpPr>
        <p:spPr>
          <a:xfrm>
            <a:off x="8360036" y="267511"/>
            <a:ext cx="523650"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77" name="Textfeld 76">
            <a:extLst>
              <a:ext uri="{FF2B5EF4-FFF2-40B4-BE49-F238E27FC236}">
                <a16:creationId xmlns:a16="http://schemas.microsoft.com/office/drawing/2014/main" id="{1E8E3064-CA7B-48D3-AEEF-9F614ED095F9}"/>
              </a:ext>
            </a:extLst>
          </p:cNvPr>
          <p:cNvSpPr txBox="1"/>
          <p:nvPr/>
        </p:nvSpPr>
        <p:spPr>
          <a:xfrm>
            <a:off x="7891769" y="723868"/>
            <a:ext cx="525756"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cxnSp>
        <p:nvCxnSpPr>
          <p:cNvPr id="78" name="Gerader Verbinder 77">
            <a:extLst>
              <a:ext uri="{FF2B5EF4-FFF2-40B4-BE49-F238E27FC236}">
                <a16:creationId xmlns:a16="http://schemas.microsoft.com/office/drawing/2014/main" id="{E3C7D20B-1E46-4821-AB14-28CCE3DFAFDF}"/>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F9392C56-C414-4D28-A5A9-A91517675583}"/>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unde Klammer links/rechts 79">
            <a:extLst>
              <a:ext uri="{FF2B5EF4-FFF2-40B4-BE49-F238E27FC236}">
                <a16:creationId xmlns:a16="http://schemas.microsoft.com/office/drawing/2014/main" id="{A5436733-1DB7-40FE-949B-4B00F2EDB2B3}"/>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1" name="Gruppieren 80">
            <a:extLst>
              <a:ext uri="{FF2B5EF4-FFF2-40B4-BE49-F238E27FC236}">
                <a16:creationId xmlns:a16="http://schemas.microsoft.com/office/drawing/2014/main" id="{AF0F0ADD-BF1F-4EE5-A58C-08ECCDFB3F10}"/>
              </a:ext>
            </a:extLst>
          </p:cNvPr>
          <p:cNvGrpSpPr/>
          <p:nvPr/>
        </p:nvGrpSpPr>
        <p:grpSpPr>
          <a:xfrm>
            <a:off x="8426819" y="799814"/>
            <a:ext cx="182880" cy="182880"/>
            <a:chOff x="7122160" y="2722880"/>
            <a:chExt cx="182880" cy="182880"/>
          </a:xfrm>
        </p:grpSpPr>
        <p:sp>
          <p:nvSpPr>
            <p:cNvPr id="82" name="Rechteck: abgerundete Ecken 81">
              <a:extLst>
                <a:ext uri="{FF2B5EF4-FFF2-40B4-BE49-F238E27FC236}">
                  <a16:creationId xmlns:a16="http://schemas.microsoft.com/office/drawing/2014/main" id="{6ADA4EA5-2363-4E0E-8CAC-A67ED87B62D4}"/>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3" name="Gerader Verbinder 82">
              <a:extLst>
                <a:ext uri="{FF2B5EF4-FFF2-40B4-BE49-F238E27FC236}">
                  <a16:creationId xmlns:a16="http://schemas.microsoft.com/office/drawing/2014/main" id="{A5A223C2-7417-4383-BB17-461B4AB84849}"/>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BFBD564E-0B5D-42F3-8B5B-ABEF96A0C1B5}"/>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5" name="Runde Klammer links/rechts 84">
            <a:extLst>
              <a:ext uri="{FF2B5EF4-FFF2-40B4-BE49-F238E27FC236}">
                <a16:creationId xmlns:a16="http://schemas.microsoft.com/office/drawing/2014/main" id="{E79CAB9D-8F92-47CC-B5EB-98FAA20D5FA5}"/>
              </a:ext>
            </a:extLst>
          </p:cNvPr>
          <p:cNvSpPr/>
          <p:nvPr/>
        </p:nvSpPr>
        <p:spPr>
          <a:xfrm>
            <a:off x="8915469" y="352528"/>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6" name="Gruppieren 85">
            <a:extLst>
              <a:ext uri="{FF2B5EF4-FFF2-40B4-BE49-F238E27FC236}">
                <a16:creationId xmlns:a16="http://schemas.microsoft.com/office/drawing/2014/main" id="{B0609E69-BE2B-4B14-88B3-016D6CE5C1A8}"/>
              </a:ext>
            </a:extLst>
          </p:cNvPr>
          <p:cNvGrpSpPr/>
          <p:nvPr/>
        </p:nvGrpSpPr>
        <p:grpSpPr>
          <a:xfrm>
            <a:off x="8660940" y="563636"/>
            <a:ext cx="182880" cy="182880"/>
            <a:chOff x="7122160" y="2722880"/>
            <a:chExt cx="182880" cy="182880"/>
          </a:xfrm>
        </p:grpSpPr>
        <p:sp>
          <p:nvSpPr>
            <p:cNvPr id="87" name="Rechteck: abgerundete Ecken 86">
              <a:extLst>
                <a:ext uri="{FF2B5EF4-FFF2-40B4-BE49-F238E27FC236}">
                  <a16:creationId xmlns:a16="http://schemas.microsoft.com/office/drawing/2014/main" id="{61C144C9-9AED-4A23-923A-44AC6B2F32C5}"/>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8" name="Gerader Verbinder 87">
              <a:extLst>
                <a:ext uri="{FF2B5EF4-FFF2-40B4-BE49-F238E27FC236}">
                  <a16:creationId xmlns:a16="http://schemas.microsoft.com/office/drawing/2014/main" id="{8E92B932-AF3E-43EB-9F1E-C1DBC608A74C}"/>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Gerader Verbinder 88">
              <a:extLst>
                <a:ext uri="{FF2B5EF4-FFF2-40B4-BE49-F238E27FC236}">
                  <a16:creationId xmlns:a16="http://schemas.microsoft.com/office/drawing/2014/main" id="{289599EA-1D47-4675-9F5D-157607CACA7B}"/>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Grafik 11">
            <a:extLst>
              <a:ext uri="{FF2B5EF4-FFF2-40B4-BE49-F238E27FC236}">
                <a16:creationId xmlns:a16="http://schemas.microsoft.com/office/drawing/2014/main" id="{F86BBB33-B636-4A48-8E76-ADA46F257F6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041" b="97449" l="2041" r="97449">
                        <a14:foregroundMark x1="11224" y1="39286" x2="11224" y2="39286"/>
                        <a14:foregroundMark x1="6633" y1="50510" x2="6633" y2="50510"/>
                        <a14:foregroundMark x1="58673" y1="47449" x2="58673" y2="47449"/>
                        <a14:foregroundMark x1="79592" y1="44388" x2="79592" y2="44388"/>
                        <a14:foregroundMark x1="91327" y1="42347" x2="91327" y2="42347"/>
                        <a14:foregroundMark x1="48469" y1="8673" x2="48469" y2="8673"/>
                        <a14:foregroundMark x1="52041" y1="92857" x2="52041" y2="92857"/>
                        <a14:foregroundMark x1="12755" y1="80612" x2="12755" y2="80612"/>
                        <a14:foregroundMark x1="16837" y1="83673" x2="16837" y2="83673"/>
                        <a14:foregroundMark x1="19388" y1="87245" x2="19388" y2="87245"/>
                        <a14:foregroundMark x1="19388" y1="87245" x2="19388" y2="87245"/>
                        <a14:foregroundMark x1="19388" y1="87245" x2="19388" y2="87245"/>
                        <a14:foregroundMark x1="28061" y1="92857" x2="28061" y2="92857"/>
                        <a14:foregroundMark x1="34184" y1="98469" x2="34184" y2="98469"/>
                        <a14:foregroundMark x1="45918" y1="96939" x2="45918" y2="96939"/>
                        <a14:foregroundMark x1="57143" y1="97959" x2="57143" y2="97959"/>
                        <a14:foregroundMark x1="71939" y1="95408" x2="71939" y2="95408"/>
                        <a14:foregroundMark x1="81633" y1="82143" x2="81633" y2="82143"/>
                        <a14:foregroundMark x1="90816" y1="76531" x2="90816" y2="76531"/>
                        <a14:foregroundMark x1="95918" y1="57653" x2="95918" y2="57653"/>
                        <a14:foregroundMark x1="95918" y1="36735" x2="95918" y2="36735"/>
                        <a14:foregroundMark x1="96939" y1="43367" x2="96939" y2="43367"/>
                        <a14:foregroundMark x1="97959" y1="66837" x2="97959" y2="66837"/>
                        <a14:foregroundMark x1="87245" y1="79592" x2="87245" y2="79592"/>
                        <a14:foregroundMark x1="77041" y1="90816" x2="77041" y2="90816"/>
                        <a14:foregroundMark x1="4082" y1="68367" x2="4082" y2="68367"/>
                        <a14:foregroundMark x1="3061" y1="42347" x2="3061" y2="42347"/>
                        <a14:foregroundMark x1="14286" y1="20918" x2="14286" y2="20918"/>
                        <a14:foregroundMark x1="28061" y1="6633" x2="28061" y2="6633"/>
                        <a14:foregroundMark x1="40306" y1="2041" x2="40306" y2="2041"/>
                        <a14:foregroundMark x1="61735" y1="3061" x2="61735" y2="3061"/>
                        <a14:foregroundMark x1="77551" y1="10204" x2="77551" y2="10204"/>
                        <a14:foregroundMark x1="87755" y1="20918" x2="87755" y2="20918"/>
                        <a14:foregroundMark x1="94388" y1="27041" x2="94388" y2="27041"/>
                        <a14:foregroundMark x1="81633" y1="15816" x2="81633" y2="15816"/>
                        <a14:foregroundMark x1="69388" y1="5102" x2="69388" y2="5102"/>
                        <a14:foregroundMark x1="52551" y1="2041" x2="52551" y2="2041"/>
                        <a14:foregroundMark x1="33163" y1="3061" x2="33163" y2="3061"/>
                        <a14:foregroundMark x1="20408" y1="13776" x2="20408" y2="13776"/>
                        <a14:foregroundMark x1="8163" y1="25510" x2="8163" y2="25510"/>
                        <a14:foregroundMark x1="2041" y1="46429" x2="2041" y2="46429"/>
                      </a14:backgroundRemoval>
                    </a14:imgEffect>
                  </a14:imgLayer>
                </a14:imgProps>
              </a:ext>
              <a:ext uri="{28A0092B-C50C-407E-A947-70E740481C1C}">
                <a14:useLocalDpi xmlns:a14="http://schemas.microsoft.com/office/drawing/2010/main" val="0"/>
              </a:ext>
            </a:extLst>
          </a:blip>
          <a:stretch>
            <a:fillRect/>
          </a:stretch>
        </p:blipFill>
        <p:spPr>
          <a:xfrm>
            <a:off x="1979882" y="2050210"/>
            <a:ext cx="369638" cy="369638"/>
          </a:xfrm>
          <a:prstGeom prst="rect">
            <a:avLst/>
          </a:prstGeom>
        </p:spPr>
      </p:pic>
      <p:pic>
        <p:nvPicPr>
          <p:cNvPr id="50178" name="Picture 2" descr="Right of Way &amp; Right before Left Rule in Germany">
            <a:extLst>
              <a:ext uri="{FF2B5EF4-FFF2-40B4-BE49-F238E27FC236}">
                <a16:creationId xmlns:a16="http://schemas.microsoft.com/office/drawing/2014/main" id="{4E573D43-F104-44C3-84DC-E7AA97B4879B}"/>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429" b="97143" l="2500" r="93750">
                        <a14:foregroundMark x1="24583" y1="7143" x2="24583" y2="7143"/>
                        <a14:foregroundMark x1="31667" y1="52857" x2="31667" y2="52857"/>
                        <a14:foregroundMark x1="48750" y1="80952" x2="48750" y2="80952"/>
                        <a14:foregroundMark x1="50833" y1="92857" x2="50833" y2="92857"/>
                        <a14:foregroundMark x1="48750" y1="98571" x2="48750" y2="98571"/>
                        <a14:foregroundMark x1="90833" y1="6190" x2="90833" y2="6190"/>
                        <a14:foregroundMark x1="14167" y1="23333" x2="14167" y2="23333"/>
                        <a14:foregroundMark x1="20417" y1="32857" x2="20417" y2="32857"/>
                        <a14:foregroundMark x1="23750" y1="36190" x2="23750" y2="36190"/>
                        <a14:foregroundMark x1="39167" y1="36190" x2="39167" y2="36190"/>
                        <a14:foregroundMark x1="39167" y1="36190" x2="39167" y2="36190"/>
                        <a14:foregroundMark x1="46250" y1="28095" x2="47500" y2="27143"/>
                        <a14:foregroundMark x1="54167" y1="25714" x2="56250" y2="25714"/>
                        <a14:foregroundMark x1="61667" y1="28095" x2="62917" y2="32381"/>
                        <a14:foregroundMark x1="60417" y1="36667" x2="56667" y2="46667"/>
                        <a14:foregroundMark x1="55000" y1="49524" x2="50833" y2="56190"/>
                        <a14:foregroundMark x1="48333" y1="51905" x2="46667" y2="44762"/>
                        <a14:foregroundMark x1="45833" y1="38571" x2="45833" y2="38571"/>
                        <a14:foregroundMark x1="44583" y1="28571" x2="42083" y2="25238"/>
                        <a14:foregroundMark x1="37500" y1="20476" x2="36250" y2="19524"/>
                        <a14:foregroundMark x1="35000" y1="16667" x2="40833" y2="16667"/>
                        <a14:foregroundMark x1="42917" y1="17143" x2="46250" y2="19524"/>
                        <a14:foregroundMark x1="47083" y1="19524" x2="51250" y2="21905"/>
                        <a14:foregroundMark x1="55000" y1="21905" x2="60833" y2="21429"/>
                        <a14:foregroundMark x1="65833" y1="19524" x2="67917" y2="19048"/>
                        <a14:foregroundMark x1="69583" y1="18571" x2="72083" y2="19048"/>
                        <a14:foregroundMark x1="73333" y1="19048" x2="68750" y2="19048"/>
                        <a14:foregroundMark x1="56250" y1="21905" x2="56250" y2="21905"/>
                        <a14:foregroundMark x1="52083" y1="22381" x2="45000" y2="28571"/>
                        <a14:foregroundMark x1="43333" y1="33333" x2="42917" y2="35238"/>
                        <a14:foregroundMark x1="24583" y1="21905" x2="42917" y2="47619"/>
                        <a14:foregroundMark x1="42917" y1="47619" x2="65417" y2="33810"/>
                        <a14:foregroundMark x1="65417" y1="33810" x2="42500" y2="19524"/>
                        <a14:foregroundMark x1="42500" y1="19524" x2="24167" y2="24762"/>
                        <a14:foregroundMark x1="58333" y1="28095" x2="37083" y2="43810"/>
                        <a14:foregroundMark x1="37083" y1="43810" x2="41250" y2="71905"/>
                        <a14:foregroundMark x1="41250" y1="71905" x2="65000" y2="64762"/>
                        <a14:foregroundMark x1="65000" y1="64762" x2="67500" y2="35714"/>
                        <a14:foregroundMark x1="67500" y1="35714" x2="58333" y2="30476"/>
                        <a14:foregroundMark x1="25417" y1="44762" x2="12083" y2="20952"/>
                        <a14:foregroundMark x1="12083" y1="20952" x2="31250" y2="12381"/>
                        <a14:foregroundMark x1="25000" y1="39048" x2="32500" y2="35238"/>
                        <a14:foregroundMark x1="35833" y1="39048" x2="37083" y2="32857"/>
                        <a14:foregroundMark x1="89583" y1="18095" x2="64583" y2="8095"/>
                        <a14:foregroundMark x1="64583" y1="8095" x2="13750" y2="10476"/>
                        <a14:foregroundMark x1="6667" y1="10476" x2="56250" y2="3333"/>
                        <a14:foregroundMark x1="56250" y1="3333" x2="93750" y2="8095"/>
                        <a14:foregroundMark x1="2500" y1="7143" x2="2500" y2="7143"/>
                        <a14:foregroundMark x1="21250" y1="29048" x2="36250" y2="53810"/>
                        <a14:foregroundMark x1="36250" y1="53810" x2="25000" y2="28095"/>
                        <a14:foregroundMark x1="25000" y1="28095" x2="23333" y2="28095"/>
                        <a14:foregroundMark x1="52083" y1="26667" x2="75833" y2="38095"/>
                        <a14:foregroundMark x1="75833" y1="38095" x2="90000" y2="13810"/>
                        <a14:foregroundMark x1="90000" y1="13810" x2="66667" y2="1429"/>
                        <a14:foregroundMark x1="66667" y1="1429" x2="41667" y2="10000"/>
                        <a14:foregroundMark x1="41667" y1="10000" x2="46250" y2="37143"/>
                      </a14:backgroundRemoval>
                    </a14:imgEffect>
                  </a14:imgLayer>
                </a14:imgProps>
              </a:ext>
              <a:ext uri="{28A0092B-C50C-407E-A947-70E740481C1C}">
                <a14:useLocalDpi xmlns:a14="http://schemas.microsoft.com/office/drawing/2010/main" val="0"/>
              </a:ext>
            </a:extLst>
          </a:blip>
          <a:srcRect/>
          <a:stretch>
            <a:fillRect/>
          </a:stretch>
        </p:blipFill>
        <p:spPr bwMode="auto">
          <a:xfrm>
            <a:off x="2423460" y="2072337"/>
            <a:ext cx="397707" cy="3475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F06B831E-F49B-4348-9043-73EB54EA1A97}"/>
              </a:ext>
            </a:extLst>
          </p:cNvPr>
          <p:cNvSpPr txBox="1"/>
          <p:nvPr/>
        </p:nvSpPr>
        <p:spPr>
          <a:xfrm>
            <a:off x="1759277" y="2458585"/>
            <a:ext cx="1192874" cy="343548"/>
          </a:xfrm>
          <a:prstGeom prst="rect">
            <a:avLst/>
          </a:prstGeom>
          <a:noFill/>
        </p:spPr>
        <p:txBody>
          <a:bodyPr wrap="square" lIns="0" tIns="0" rIns="0" bIns="0" rtlCol="0">
            <a:noAutofit/>
          </a:bodyPr>
          <a:lstStyle/>
          <a:p>
            <a:pPr marR="0" algn="ctr" defTabSz="914400" eaLnBrk="1" fontAlgn="auto" latinLnBrk="0" hangingPunct="1">
              <a:lnSpc>
                <a:spcPts val="1100"/>
              </a:lnSpc>
              <a:spcBef>
                <a:spcPts val="500"/>
              </a:spcBef>
              <a:spcAft>
                <a:spcPts val="0"/>
              </a:spcAft>
              <a:buClrTx/>
              <a:buSzTx/>
              <a:buFontTx/>
              <a:buNone/>
              <a:tabLst/>
            </a:pPr>
            <a:r>
              <a:rPr lang="en-US" sz="1100" kern="0" dirty="0">
                <a:solidFill>
                  <a:srgbClr val="000000"/>
                </a:solidFill>
              </a:rPr>
              <a:t>Warnings and speed reductions</a:t>
            </a:r>
            <a:endParaRPr kumimoji="0" lang="en-US" sz="1100" b="0" i="0" u="none" strike="noStrike" kern="0" cap="none" spc="0" normalizeH="0" baseline="0" noProof="0" dirty="0">
              <a:ln>
                <a:noFill/>
              </a:ln>
              <a:solidFill>
                <a:srgbClr val="000000"/>
              </a:solidFill>
              <a:effectLst/>
              <a:uLnTx/>
              <a:uFillTx/>
            </a:endParaRPr>
          </a:p>
        </p:txBody>
      </p:sp>
      <p:pic>
        <p:nvPicPr>
          <p:cNvPr id="16" name="Grafik 15">
            <a:extLst>
              <a:ext uri="{FF2B5EF4-FFF2-40B4-BE49-F238E27FC236}">
                <a16:creationId xmlns:a16="http://schemas.microsoft.com/office/drawing/2014/main" id="{A2F1F24E-EE60-4405-8FC5-74DEC98CAC8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013" b="93991" l="9217" r="89862">
                        <a14:foregroundMark x1="53917" y1="15021" x2="53917" y2="15021"/>
                        <a14:foregroundMark x1="51152" y1="31330" x2="51152" y2="31330"/>
                        <a14:foregroundMark x1="37327" y1="15880" x2="43779" y2="48069"/>
                        <a14:foregroundMark x1="43779" y1="48069" x2="55300" y2="59227"/>
                        <a14:foregroundMark x1="55300" y1="59227" x2="61751" y2="26609"/>
                        <a14:foregroundMark x1="61751" y1="26609" x2="47465" y2="16309"/>
                        <a14:foregroundMark x1="47465" y1="16309" x2="46544" y2="16309"/>
                        <a14:foregroundMark x1="48848" y1="23605" x2="37788" y2="36481"/>
                        <a14:foregroundMark x1="37788" y1="36481" x2="52995" y2="45064"/>
                        <a14:foregroundMark x1="52995" y1="45064" x2="61290" y2="28755"/>
                        <a14:foregroundMark x1="61290" y1="28755" x2="50230" y2="22747"/>
                        <a14:foregroundMark x1="49770" y1="9442" x2="49770" y2="9442"/>
                        <a14:foregroundMark x1="51152" y1="69528" x2="51152" y2="69528"/>
                        <a14:foregroundMark x1="49770" y1="93991" x2="49770" y2="93991"/>
                        <a14:foregroundMark x1="30415" y1="47639" x2="30415" y2="47639"/>
                        <a14:foregroundMark x1="30415" y1="30901" x2="30415" y2="30901"/>
                        <a14:foregroundMark x1="30415" y1="13305" x2="30415" y2="13305"/>
                        <a14:foregroundMark x1="71429" y1="14163" x2="71429" y2="14163"/>
                        <a14:foregroundMark x1="70507" y1="32189" x2="70507" y2="32189"/>
                        <a14:foregroundMark x1="71889" y1="47639" x2="71889" y2="47639"/>
                      </a14:backgroundRemoval>
                    </a14:imgEffect>
                  </a14:imgLayer>
                </a14:imgProps>
              </a:ext>
              <a:ext uri="{28A0092B-C50C-407E-A947-70E740481C1C}">
                <a14:useLocalDpi xmlns:a14="http://schemas.microsoft.com/office/drawing/2010/main" val="0"/>
              </a:ext>
            </a:extLst>
          </a:blip>
          <a:stretch>
            <a:fillRect/>
          </a:stretch>
        </p:blipFill>
        <p:spPr>
          <a:xfrm>
            <a:off x="3186931" y="2012741"/>
            <a:ext cx="560265" cy="601575"/>
          </a:xfrm>
          <a:prstGeom prst="rect">
            <a:avLst/>
          </a:prstGeom>
        </p:spPr>
      </p:pic>
      <p:sp>
        <p:nvSpPr>
          <p:cNvPr id="90" name="Textfeld 89">
            <a:extLst>
              <a:ext uri="{FF2B5EF4-FFF2-40B4-BE49-F238E27FC236}">
                <a16:creationId xmlns:a16="http://schemas.microsoft.com/office/drawing/2014/main" id="{9C2D7CEE-3ED1-47B0-8542-608F1ABAB911}"/>
              </a:ext>
            </a:extLst>
          </p:cNvPr>
          <p:cNvSpPr txBox="1"/>
          <p:nvPr/>
        </p:nvSpPr>
        <p:spPr>
          <a:xfrm>
            <a:off x="3747196" y="2159765"/>
            <a:ext cx="675147" cy="35989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100" kern="0" dirty="0">
                <a:solidFill>
                  <a:srgbClr val="000000"/>
                </a:solidFill>
              </a:rPr>
              <a:t>Warnings</a:t>
            </a:r>
            <a:endParaRPr kumimoji="0" lang="en-US" sz="1100" b="0" i="0" u="none" strike="noStrike" kern="0" cap="none" spc="0" normalizeH="0" baseline="0" noProof="0" dirty="0">
              <a:ln>
                <a:noFill/>
              </a:ln>
              <a:solidFill>
                <a:srgbClr val="000000"/>
              </a:solidFill>
              <a:effectLst/>
              <a:uLnTx/>
              <a:uFillTx/>
            </a:endParaRPr>
          </a:p>
        </p:txBody>
      </p:sp>
      <p:pic>
        <p:nvPicPr>
          <p:cNvPr id="93" name="Grafik 92">
            <a:extLst>
              <a:ext uri="{FF2B5EF4-FFF2-40B4-BE49-F238E27FC236}">
                <a16:creationId xmlns:a16="http://schemas.microsoft.com/office/drawing/2014/main" id="{3D6477C1-1A29-45D3-B3DB-2F1C401E7FF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013" b="93991" l="9217" r="89862">
                        <a14:foregroundMark x1="53917" y1="15021" x2="53917" y2="15021"/>
                        <a14:foregroundMark x1="51152" y1="31330" x2="51152" y2="31330"/>
                        <a14:foregroundMark x1="37327" y1="15880" x2="43779" y2="48069"/>
                        <a14:foregroundMark x1="43779" y1="48069" x2="55300" y2="59227"/>
                        <a14:foregroundMark x1="55300" y1="59227" x2="61751" y2="26609"/>
                        <a14:foregroundMark x1="61751" y1="26609" x2="47465" y2="16309"/>
                        <a14:foregroundMark x1="47465" y1="16309" x2="46544" y2="16309"/>
                        <a14:foregroundMark x1="48848" y1="23605" x2="37788" y2="36481"/>
                        <a14:foregroundMark x1="37788" y1="36481" x2="52995" y2="45064"/>
                        <a14:foregroundMark x1="52995" y1="45064" x2="61290" y2="28755"/>
                        <a14:foregroundMark x1="61290" y1="28755" x2="50230" y2="22747"/>
                        <a14:foregroundMark x1="49770" y1="9442" x2="49770" y2="9442"/>
                        <a14:foregroundMark x1="51152" y1="69528" x2="51152" y2="69528"/>
                        <a14:foregroundMark x1="49770" y1="93991" x2="49770" y2="93991"/>
                        <a14:foregroundMark x1="30415" y1="47639" x2="30415" y2="47639"/>
                        <a14:foregroundMark x1="30415" y1="30901" x2="30415" y2="30901"/>
                        <a14:foregroundMark x1="30415" y1="13305" x2="30415" y2="13305"/>
                        <a14:foregroundMark x1="71429" y1="14163" x2="71429" y2="14163"/>
                        <a14:foregroundMark x1="70507" y1="32189" x2="70507" y2="32189"/>
                        <a14:foregroundMark x1="71889" y1="47639" x2="71889" y2="47639"/>
                      </a14:backgroundRemoval>
                    </a14:imgEffect>
                  </a14:imgLayer>
                </a14:imgProps>
              </a:ext>
              <a:ext uri="{28A0092B-C50C-407E-A947-70E740481C1C}">
                <a14:useLocalDpi xmlns:a14="http://schemas.microsoft.com/office/drawing/2010/main" val="0"/>
              </a:ext>
            </a:extLst>
          </a:blip>
          <a:stretch>
            <a:fillRect/>
          </a:stretch>
        </p:blipFill>
        <p:spPr>
          <a:xfrm>
            <a:off x="6512481" y="2042385"/>
            <a:ext cx="560265" cy="601575"/>
          </a:xfrm>
          <a:prstGeom prst="rect">
            <a:avLst/>
          </a:prstGeom>
        </p:spPr>
      </p:pic>
      <p:sp>
        <p:nvSpPr>
          <p:cNvPr id="95" name="Sprechblase: rechteckig mit abgerundeten Ecken 94">
            <a:extLst>
              <a:ext uri="{FF2B5EF4-FFF2-40B4-BE49-F238E27FC236}">
                <a16:creationId xmlns:a16="http://schemas.microsoft.com/office/drawing/2014/main" id="{02E1AF45-7E0F-43BD-931E-A7A63F8CDACE}"/>
              </a:ext>
            </a:extLst>
          </p:cNvPr>
          <p:cNvSpPr/>
          <p:nvPr/>
        </p:nvSpPr>
        <p:spPr>
          <a:xfrm>
            <a:off x="3113098" y="2000515"/>
            <a:ext cx="1407826" cy="761735"/>
          </a:xfrm>
          <a:prstGeom prst="wedgeRoundRectCallout">
            <a:avLst>
              <a:gd name="adj1" fmla="val 57546"/>
              <a:gd name="adj2" fmla="val -62065"/>
              <a:gd name="adj3" fmla="val 16667"/>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6" name="Sprechblase: rechteckig mit abgerundeten Ecken 95">
            <a:extLst>
              <a:ext uri="{FF2B5EF4-FFF2-40B4-BE49-F238E27FC236}">
                <a16:creationId xmlns:a16="http://schemas.microsoft.com/office/drawing/2014/main" id="{DAEC7488-A471-4706-9F15-EC6CC3285FB6}"/>
              </a:ext>
            </a:extLst>
          </p:cNvPr>
          <p:cNvSpPr/>
          <p:nvPr/>
        </p:nvSpPr>
        <p:spPr>
          <a:xfrm>
            <a:off x="4583101" y="2000515"/>
            <a:ext cx="1801309" cy="761735"/>
          </a:xfrm>
          <a:prstGeom prst="wedgeRoundRectCallout">
            <a:avLst>
              <a:gd name="adj1" fmla="val 7670"/>
              <a:gd name="adj2" fmla="val -61714"/>
              <a:gd name="adj3" fmla="val 16667"/>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97" name="Grafik 96">
            <a:extLst>
              <a:ext uri="{FF2B5EF4-FFF2-40B4-BE49-F238E27FC236}">
                <a16:creationId xmlns:a16="http://schemas.microsoft.com/office/drawing/2014/main" id="{1E09615C-044D-4C7D-942B-D059A91D7C9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041" b="97449" l="2041" r="97449">
                        <a14:foregroundMark x1="11224" y1="39286" x2="11224" y2="39286"/>
                        <a14:foregroundMark x1="6633" y1="50510" x2="6633" y2="50510"/>
                        <a14:foregroundMark x1="58673" y1="47449" x2="58673" y2="47449"/>
                        <a14:foregroundMark x1="79592" y1="44388" x2="79592" y2="44388"/>
                        <a14:foregroundMark x1="91327" y1="42347" x2="91327" y2="42347"/>
                        <a14:foregroundMark x1="48469" y1="8673" x2="48469" y2="8673"/>
                        <a14:foregroundMark x1="52041" y1="92857" x2="52041" y2="92857"/>
                        <a14:foregroundMark x1="12755" y1="80612" x2="12755" y2="80612"/>
                        <a14:foregroundMark x1="16837" y1="83673" x2="16837" y2="83673"/>
                        <a14:foregroundMark x1="19388" y1="87245" x2="19388" y2="87245"/>
                        <a14:foregroundMark x1="19388" y1="87245" x2="19388" y2="87245"/>
                        <a14:foregroundMark x1="19388" y1="87245" x2="19388" y2="87245"/>
                        <a14:foregroundMark x1="28061" y1="92857" x2="28061" y2="92857"/>
                        <a14:foregroundMark x1="34184" y1="98469" x2="34184" y2="98469"/>
                        <a14:foregroundMark x1="45918" y1="96939" x2="45918" y2="96939"/>
                        <a14:foregroundMark x1="57143" y1="97959" x2="57143" y2="97959"/>
                        <a14:foregroundMark x1="71939" y1="95408" x2="71939" y2="95408"/>
                        <a14:foregroundMark x1="81633" y1="82143" x2="81633" y2="82143"/>
                        <a14:foregroundMark x1="90816" y1="76531" x2="90816" y2="76531"/>
                        <a14:foregroundMark x1="95918" y1="57653" x2="95918" y2="57653"/>
                        <a14:foregroundMark x1="95918" y1="36735" x2="95918" y2="36735"/>
                        <a14:foregroundMark x1="96939" y1="43367" x2="96939" y2="43367"/>
                        <a14:foregroundMark x1="97959" y1="66837" x2="97959" y2="66837"/>
                        <a14:foregroundMark x1="87245" y1="79592" x2="87245" y2="79592"/>
                        <a14:foregroundMark x1="77041" y1="90816" x2="77041" y2="90816"/>
                        <a14:foregroundMark x1="4082" y1="68367" x2="4082" y2="68367"/>
                        <a14:foregroundMark x1="3061" y1="42347" x2="3061" y2="42347"/>
                        <a14:foregroundMark x1="14286" y1="20918" x2="14286" y2="20918"/>
                        <a14:foregroundMark x1="28061" y1="6633" x2="28061" y2="6633"/>
                        <a14:foregroundMark x1="40306" y1="2041" x2="40306" y2="2041"/>
                        <a14:foregroundMark x1="61735" y1="3061" x2="61735" y2="3061"/>
                        <a14:foregroundMark x1="77551" y1="10204" x2="77551" y2="10204"/>
                        <a14:foregroundMark x1="87755" y1="20918" x2="87755" y2="20918"/>
                        <a14:foregroundMark x1="94388" y1="27041" x2="94388" y2="27041"/>
                        <a14:foregroundMark x1="81633" y1="15816" x2="81633" y2="15816"/>
                        <a14:foregroundMark x1="69388" y1="5102" x2="69388" y2="5102"/>
                        <a14:foregroundMark x1="52551" y1="2041" x2="52551" y2="2041"/>
                        <a14:foregroundMark x1="33163" y1="3061" x2="33163" y2="3061"/>
                        <a14:foregroundMark x1="20408" y1="13776" x2="20408" y2="13776"/>
                        <a14:foregroundMark x1="8163" y1="25510" x2="8163" y2="25510"/>
                        <a14:foregroundMark x1="2041" y1="46429" x2="2041" y2="46429"/>
                      </a14:backgroundRemoval>
                    </a14:imgEffect>
                  </a14:imgLayer>
                </a14:imgProps>
              </a:ext>
              <a:ext uri="{28A0092B-C50C-407E-A947-70E740481C1C}">
                <a14:useLocalDpi xmlns:a14="http://schemas.microsoft.com/office/drawing/2010/main" val="0"/>
              </a:ext>
            </a:extLst>
          </a:blip>
          <a:stretch>
            <a:fillRect/>
          </a:stretch>
        </p:blipFill>
        <p:spPr>
          <a:xfrm>
            <a:off x="4799501" y="2048269"/>
            <a:ext cx="369638" cy="369638"/>
          </a:xfrm>
          <a:prstGeom prst="rect">
            <a:avLst/>
          </a:prstGeom>
        </p:spPr>
      </p:pic>
      <p:pic>
        <p:nvPicPr>
          <p:cNvPr id="98" name="Picture 2" descr="Right of Way &amp; Right before Left Rule in Germany">
            <a:extLst>
              <a:ext uri="{FF2B5EF4-FFF2-40B4-BE49-F238E27FC236}">
                <a16:creationId xmlns:a16="http://schemas.microsoft.com/office/drawing/2014/main" id="{FB106DC1-6D3D-4A42-9029-4AA52BE1927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429" b="97143" l="2500" r="93750">
                        <a14:foregroundMark x1="24583" y1="7143" x2="24583" y2="7143"/>
                        <a14:foregroundMark x1="31667" y1="52857" x2="31667" y2="52857"/>
                        <a14:foregroundMark x1="48750" y1="80952" x2="48750" y2="80952"/>
                        <a14:foregroundMark x1="50833" y1="92857" x2="50833" y2="92857"/>
                        <a14:foregroundMark x1="48750" y1="98571" x2="48750" y2="98571"/>
                        <a14:foregroundMark x1="90833" y1="6190" x2="90833" y2="6190"/>
                        <a14:foregroundMark x1="14167" y1="23333" x2="14167" y2="23333"/>
                        <a14:foregroundMark x1="20417" y1="32857" x2="20417" y2="32857"/>
                        <a14:foregroundMark x1="23750" y1="36190" x2="23750" y2="36190"/>
                        <a14:foregroundMark x1="39167" y1="36190" x2="39167" y2="36190"/>
                        <a14:foregroundMark x1="39167" y1="36190" x2="39167" y2="36190"/>
                        <a14:foregroundMark x1="46250" y1="28095" x2="47500" y2="27143"/>
                        <a14:foregroundMark x1="54167" y1="25714" x2="56250" y2="25714"/>
                        <a14:foregroundMark x1="61667" y1="28095" x2="62917" y2="32381"/>
                        <a14:foregroundMark x1="60417" y1="36667" x2="56667" y2="46667"/>
                        <a14:foregroundMark x1="55000" y1="49524" x2="50833" y2="56190"/>
                        <a14:foregroundMark x1="48333" y1="51905" x2="46667" y2="44762"/>
                        <a14:foregroundMark x1="45833" y1="38571" x2="45833" y2="38571"/>
                        <a14:foregroundMark x1="44583" y1="28571" x2="42083" y2="25238"/>
                        <a14:foregroundMark x1="37500" y1="20476" x2="36250" y2="19524"/>
                        <a14:foregroundMark x1="35000" y1="16667" x2="40833" y2="16667"/>
                        <a14:foregroundMark x1="42917" y1="17143" x2="46250" y2="19524"/>
                        <a14:foregroundMark x1="47083" y1="19524" x2="51250" y2="21905"/>
                        <a14:foregroundMark x1="55000" y1="21905" x2="60833" y2="21429"/>
                        <a14:foregroundMark x1="65833" y1="19524" x2="67917" y2="19048"/>
                        <a14:foregroundMark x1="69583" y1="18571" x2="72083" y2="19048"/>
                        <a14:foregroundMark x1="73333" y1="19048" x2="68750" y2="19048"/>
                        <a14:foregroundMark x1="56250" y1="21905" x2="56250" y2="21905"/>
                        <a14:foregroundMark x1="52083" y1="22381" x2="45000" y2="28571"/>
                        <a14:foregroundMark x1="43333" y1="33333" x2="42917" y2="35238"/>
                        <a14:foregroundMark x1="24583" y1="21905" x2="42917" y2="47619"/>
                        <a14:foregroundMark x1="42917" y1="47619" x2="65417" y2="33810"/>
                        <a14:foregroundMark x1="65417" y1="33810" x2="42500" y2="19524"/>
                        <a14:foregroundMark x1="42500" y1="19524" x2="24167" y2="24762"/>
                        <a14:foregroundMark x1="58333" y1="28095" x2="37083" y2="43810"/>
                        <a14:foregroundMark x1="37083" y1="43810" x2="41250" y2="71905"/>
                        <a14:foregroundMark x1="41250" y1="71905" x2="65000" y2="64762"/>
                        <a14:foregroundMark x1="65000" y1="64762" x2="67500" y2="35714"/>
                        <a14:foregroundMark x1="67500" y1="35714" x2="58333" y2="30476"/>
                        <a14:foregroundMark x1="25417" y1="44762" x2="12083" y2="20952"/>
                        <a14:foregroundMark x1="12083" y1="20952" x2="31250" y2="12381"/>
                        <a14:foregroundMark x1="25000" y1="39048" x2="32500" y2="35238"/>
                        <a14:foregroundMark x1="35833" y1="39048" x2="37083" y2="32857"/>
                        <a14:foregroundMark x1="89583" y1="18095" x2="64583" y2="8095"/>
                        <a14:foregroundMark x1="64583" y1="8095" x2="13750" y2="10476"/>
                        <a14:foregroundMark x1="6667" y1="10476" x2="56250" y2="3333"/>
                        <a14:foregroundMark x1="56250" y1="3333" x2="93750" y2="8095"/>
                        <a14:foregroundMark x1="2500" y1="7143" x2="2500" y2="7143"/>
                        <a14:foregroundMark x1="21250" y1="29048" x2="36250" y2="53810"/>
                        <a14:foregroundMark x1="36250" y1="53810" x2="25000" y2="28095"/>
                        <a14:foregroundMark x1="25000" y1="28095" x2="23333" y2="28095"/>
                        <a14:foregroundMark x1="52083" y1="26667" x2="75833" y2="38095"/>
                        <a14:foregroundMark x1="75833" y1="38095" x2="90000" y2="13810"/>
                        <a14:foregroundMark x1="90000" y1="13810" x2="66667" y2="1429"/>
                        <a14:foregroundMark x1="66667" y1="1429" x2="41667" y2="10000"/>
                        <a14:foregroundMark x1="41667" y1="10000" x2="46250" y2="37143"/>
                      </a14:backgroundRemoval>
                    </a14:imgEffect>
                  </a14:imgLayer>
                </a14:imgProps>
              </a:ext>
              <a:ext uri="{28A0092B-C50C-407E-A947-70E740481C1C}">
                <a14:useLocalDpi xmlns:a14="http://schemas.microsoft.com/office/drawing/2010/main" val="0"/>
              </a:ext>
            </a:extLst>
          </a:blip>
          <a:srcRect/>
          <a:stretch>
            <a:fillRect/>
          </a:stretch>
        </p:blipFill>
        <p:spPr bwMode="auto">
          <a:xfrm>
            <a:off x="5211978" y="2059333"/>
            <a:ext cx="397707" cy="347511"/>
          </a:xfrm>
          <a:prstGeom prst="rect">
            <a:avLst/>
          </a:prstGeom>
          <a:noFill/>
          <a:extLst>
            <a:ext uri="{909E8E84-426E-40DD-AFC4-6F175D3DCCD1}">
              <a14:hiddenFill xmlns:a14="http://schemas.microsoft.com/office/drawing/2010/main">
                <a:solidFill>
                  <a:srgbClr val="FFFFFF"/>
                </a:solidFill>
              </a14:hiddenFill>
            </a:ext>
          </a:extLst>
        </p:spPr>
      </p:pic>
      <p:sp>
        <p:nvSpPr>
          <p:cNvPr id="99" name="Textfeld 98">
            <a:extLst>
              <a:ext uri="{FF2B5EF4-FFF2-40B4-BE49-F238E27FC236}">
                <a16:creationId xmlns:a16="http://schemas.microsoft.com/office/drawing/2014/main" id="{39B279EE-C2AD-46A2-92A6-BF4C4430AF57}"/>
              </a:ext>
            </a:extLst>
          </p:cNvPr>
          <p:cNvSpPr txBox="1"/>
          <p:nvPr/>
        </p:nvSpPr>
        <p:spPr>
          <a:xfrm>
            <a:off x="4561021" y="2480744"/>
            <a:ext cx="1823389" cy="359895"/>
          </a:xfrm>
          <a:prstGeom prst="rect">
            <a:avLst/>
          </a:prstGeom>
          <a:noFill/>
        </p:spPr>
        <p:txBody>
          <a:bodyPr wrap="square" lIns="0" tIns="0" rIns="0" bIns="0" rtlCol="0">
            <a:noAutofit/>
          </a:bodyPr>
          <a:lstStyle/>
          <a:p>
            <a:pPr marR="0" algn="ctr" defTabSz="914400" eaLnBrk="1" fontAlgn="auto" latinLnBrk="0" hangingPunct="1">
              <a:lnSpc>
                <a:spcPts val="1100"/>
              </a:lnSpc>
              <a:spcBef>
                <a:spcPts val="500"/>
              </a:spcBef>
              <a:spcAft>
                <a:spcPts val="0"/>
              </a:spcAft>
              <a:buClrTx/>
              <a:buSzTx/>
              <a:buFontTx/>
              <a:buNone/>
              <a:tabLst/>
            </a:pPr>
            <a:r>
              <a:rPr lang="en-US" sz="1100" kern="0" dirty="0">
                <a:solidFill>
                  <a:srgbClr val="000000"/>
                </a:solidFill>
              </a:rPr>
              <a:t>Complete stop or speed reduction</a:t>
            </a:r>
            <a:endParaRPr kumimoji="0" lang="en-US" sz="1100" b="0" i="0" u="none" strike="noStrike" kern="0" cap="none" spc="0" normalizeH="0" baseline="0" noProof="0" dirty="0">
              <a:ln>
                <a:noFill/>
              </a:ln>
              <a:solidFill>
                <a:srgbClr val="000000"/>
              </a:solidFill>
              <a:effectLst/>
              <a:uLnTx/>
              <a:uFillTx/>
            </a:endParaRPr>
          </a:p>
        </p:txBody>
      </p:sp>
      <p:sp>
        <p:nvSpPr>
          <p:cNvPr id="100" name="Sprechblase: rechteckig mit abgerundeten Ecken 99">
            <a:extLst>
              <a:ext uri="{FF2B5EF4-FFF2-40B4-BE49-F238E27FC236}">
                <a16:creationId xmlns:a16="http://schemas.microsoft.com/office/drawing/2014/main" id="{AE9F52F8-ACC6-4E96-823D-C111D9257526}"/>
              </a:ext>
            </a:extLst>
          </p:cNvPr>
          <p:cNvSpPr/>
          <p:nvPr/>
        </p:nvSpPr>
        <p:spPr>
          <a:xfrm>
            <a:off x="6446587" y="2000515"/>
            <a:ext cx="1365058" cy="761735"/>
          </a:xfrm>
          <a:prstGeom prst="wedgeRoundRectCallout">
            <a:avLst>
              <a:gd name="adj1" fmla="val -52925"/>
              <a:gd name="adj2" fmla="val -62856"/>
              <a:gd name="adj3" fmla="val 16667"/>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1" name="Textfeld 100">
            <a:extLst>
              <a:ext uri="{FF2B5EF4-FFF2-40B4-BE49-F238E27FC236}">
                <a16:creationId xmlns:a16="http://schemas.microsoft.com/office/drawing/2014/main" id="{3C54D080-53D9-4D86-9034-8423FE890D45}"/>
              </a:ext>
            </a:extLst>
          </p:cNvPr>
          <p:cNvSpPr txBox="1"/>
          <p:nvPr/>
        </p:nvSpPr>
        <p:spPr>
          <a:xfrm>
            <a:off x="6966147" y="2246466"/>
            <a:ext cx="893625" cy="359895"/>
          </a:xfrm>
          <a:prstGeom prst="rect">
            <a:avLst/>
          </a:prstGeom>
          <a:noFill/>
        </p:spPr>
        <p:txBody>
          <a:bodyPr wrap="square" lIns="0" tIns="0" rIns="0" bIns="0" rtlCol="0">
            <a:noAutofit/>
          </a:bodyPr>
          <a:lstStyle/>
          <a:p>
            <a:pPr marR="0" algn="ctr" defTabSz="914400" eaLnBrk="1" fontAlgn="auto" latinLnBrk="0" hangingPunct="1">
              <a:lnSpc>
                <a:spcPts val="1200"/>
              </a:lnSpc>
              <a:spcBef>
                <a:spcPts val="500"/>
              </a:spcBef>
              <a:spcAft>
                <a:spcPts val="0"/>
              </a:spcAft>
              <a:buClrTx/>
              <a:buSzTx/>
              <a:buFontTx/>
              <a:buNone/>
              <a:tabLst/>
            </a:pPr>
            <a:r>
              <a:rPr lang="en-US" sz="1100" kern="0" dirty="0">
                <a:solidFill>
                  <a:srgbClr val="000000"/>
                </a:solidFill>
              </a:rPr>
              <a:t>Complete stop*</a:t>
            </a:r>
            <a:endParaRPr kumimoji="0" lang="en-US" sz="1100" b="0" i="0" u="none" strike="noStrike" kern="0" cap="none" spc="0" normalizeH="0" baseline="0" noProof="0" dirty="0">
              <a:ln>
                <a:noFill/>
              </a:ln>
              <a:solidFill>
                <a:srgbClr val="000000"/>
              </a:solidFill>
              <a:effectLst/>
              <a:uLnTx/>
              <a:uFillTx/>
            </a:endParaRPr>
          </a:p>
        </p:txBody>
      </p:sp>
      <p:sp>
        <p:nvSpPr>
          <p:cNvPr id="19" name="Sprechblase: rechteckig mit abgerundeten Ecken 18">
            <a:extLst>
              <a:ext uri="{FF2B5EF4-FFF2-40B4-BE49-F238E27FC236}">
                <a16:creationId xmlns:a16="http://schemas.microsoft.com/office/drawing/2014/main" id="{DFDC4A08-8587-4E28-8C68-FDC61D5DE42A}"/>
              </a:ext>
            </a:extLst>
          </p:cNvPr>
          <p:cNvSpPr/>
          <p:nvPr/>
        </p:nvSpPr>
        <p:spPr>
          <a:xfrm>
            <a:off x="1650792" y="2000515"/>
            <a:ext cx="1407826" cy="761735"/>
          </a:xfrm>
          <a:prstGeom prst="wedgeRoundRectCallout">
            <a:avLst>
              <a:gd name="adj1" fmla="val 73732"/>
              <a:gd name="adj2" fmla="val -75409"/>
              <a:gd name="adj3" fmla="val 16667"/>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1" name="Content Placeholder 4">
            <a:extLst>
              <a:ext uri="{FF2B5EF4-FFF2-40B4-BE49-F238E27FC236}">
                <a16:creationId xmlns:a16="http://schemas.microsoft.com/office/drawing/2014/main" id="{A9FE8E02-37CB-430A-AF87-A0DC0236D94D}"/>
              </a:ext>
            </a:extLst>
          </p:cNvPr>
          <p:cNvSpPr txBox="1">
            <a:spLocks/>
          </p:cNvSpPr>
          <p:nvPr/>
        </p:nvSpPr>
        <p:spPr>
          <a:xfrm>
            <a:off x="188532" y="3316766"/>
            <a:ext cx="5665068" cy="22586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sz="1200" dirty="0">
                <a:solidFill>
                  <a:srgbClr val="000000"/>
                </a:solidFill>
                <a:latin typeface="Bosch Office Sans" pitchFamily="34" charset="0"/>
              </a:rPr>
              <a:t>The Right of way control reacts to stop/yield signs and red traffic lights while ACC is activated. The feature is upgraded constantly over time.</a:t>
            </a:r>
          </a:p>
          <a:p>
            <a:pPr marL="173038" indent="-173038" defTabSz="914400">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V1: while approaching a stop or a yield sign a warning is displayed and the ego vehicle speed is reduced to support the warning to the driver</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V2: while approaching a red traffic light the driver is warned and the ego vehicle speed is reduced to support the warning to the driver</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V3: ego vehicle comes to a complete stop at a stop sign or at a yield sign the ego speed is reduced accordingly; At other infrastructure elements like bumpers or crosswalks the ego vehicle speed is reduced accordingly</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solidFill>
                  <a:srgbClr val="000000"/>
                </a:solidFill>
                <a:latin typeface="Bosch Office Sans" pitchFamily="34" charset="0"/>
              </a:rPr>
              <a:t>V4*: at a red traffic light the ego vehicle comes to a complete stop</a:t>
            </a:r>
            <a:endParaRPr lang="en-US" sz="1100" dirty="0">
              <a:solidFill>
                <a:schemeClr val="accent1">
                  <a:lumMod val="75000"/>
                </a:schemeClr>
              </a:solidFill>
            </a:endParaRPr>
          </a:p>
          <a:p>
            <a:pPr marL="538163" lvl="2" indent="-271463" fontAlgn="auto">
              <a:lnSpc>
                <a:spcPct val="100000"/>
              </a:lnSpc>
              <a:spcAft>
                <a:spcPts val="0"/>
              </a:spcAft>
              <a:buClr>
                <a:schemeClr val="tx1"/>
              </a:buClr>
              <a:buSzPct val="120000"/>
              <a:buFont typeface="Arial" charset="0"/>
              <a:buChar char="–"/>
            </a:pPr>
            <a:endParaRPr lang="en-US" sz="1200" dirty="0"/>
          </a:p>
        </p:txBody>
      </p:sp>
      <p:pic>
        <p:nvPicPr>
          <p:cNvPr id="7" name="Grafik 6">
            <a:extLst>
              <a:ext uri="{FF2B5EF4-FFF2-40B4-BE49-F238E27FC236}">
                <a16:creationId xmlns:a16="http://schemas.microsoft.com/office/drawing/2014/main" id="{4B670108-04A7-4C1B-85CF-EB9A4674A3D5}"/>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7778" b="90000" l="10000" r="90000">
                        <a14:foregroundMark x1="24167" y1="7778" x2="24167" y2="7778"/>
                        <a14:foregroundMark x1="45833" y1="61667" x2="45833" y2="61667"/>
                        <a14:foregroundMark x1="40417" y1="56111" x2="40417" y2="56111"/>
                        <a14:foregroundMark x1="50833" y1="48889" x2="50833" y2="48889"/>
                        <a14:foregroundMark x1="47500" y1="40556" x2="47500" y2="40556"/>
                        <a14:foregroundMark x1="40417" y1="17222" x2="21667" y2="41111"/>
                        <a14:foregroundMark x1="17142" y1="56667" x2="16981" y2="57222"/>
                        <a14:foregroundMark x1="21667" y1="41111" x2="17142" y2="56667"/>
                        <a14:foregroundMark x1="18454" y1="75556" x2="27500" y2="89444"/>
                        <a14:foregroundMark x1="27500" y1="89444" x2="48333" y2="86667"/>
                        <a14:foregroundMark x1="48333" y1="86667" x2="71667" y2="87778"/>
                        <a14:foregroundMark x1="71667" y1="87778" x2="79583" y2="61111"/>
                        <a14:foregroundMark x1="79583" y1="61111" x2="80833" y2="31667"/>
                        <a14:foregroundMark x1="80833" y1="31667" x2="62083" y2="16111"/>
                        <a14:foregroundMark x1="62083" y1="16111" x2="40000" y2="21667"/>
                        <a14:foregroundMark x1="40000" y1="21667" x2="39583" y2="22222"/>
                        <a14:foregroundMark x1="43750" y1="39444" x2="43750" y2="39444"/>
                        <a14:foregroundMark x1="41250" y1="30000" x2="30833" y2="60000"/>
                        <a14:foregroundMark x1="30833" y1="60000" x2="55833" y2="66111"/>
                        <a14:foregroundMark x1="55833" y1="66111" x2="80000" y2="37222"/>
                        <a14:foregroundMark x1="80000" y1="37222" x2="62917" y2="13333"/>
                        <a14:foregroundMark x1="62917" y1="13333" x2="39167" y2="23333"/>
                        <a14:foregroundMark x1="39167" y1="23333" x2="28750" y2="32222"/>
                        <a14:foregroundMark x1="39167" y1="53889" x2="60000" y2="43333"/>
                        <a14:foregroundMark x1="60000" y1="43333" x2="62917" y2="11667"/>
                        <a14:foregroundMark x1="62917" y1="11667" x2="42500" y2="20000"/>
                        <a14:foregroundMark x1="42500" y1="20000" x2="32083" y2="47222"/>
                        <a14:foregroundMark x1="32083" y1="47222" x2="43333" y2="61667"/>
                        <a14:foregroundMark x1="45000" y1="35556" x2="59583" y2="58333"/>
                        <a14:foregroundMark x1="59583" y1="58333" x2="57917" y2="68889"/>
                        <a14:foregroundMark x1="32917" y1="68889" x2="69167" y2="65000"/>
                        <a14:foregroundMark x1="69583" y1="71667" x2="69583" y2="71667"/>
                        <a14:foregroundMark x1="64583" y1="73889" x2="64583" y2="73889"/>
                        <a14:foregroundMark x1="64167" y1="67778" x2="37083" y2="65556"/>
                        <a14:foregroundMark x1="37083" y1="65556" x2="57917" y2="68333"/>
                        <a14:foregroundMark x1="57917" y1="68333" x2="36667" y2="60000"/>
                        <a14:foregroundMark x1="36667" y1="60000" x2="58333" y2="77222"/>
                        <a14:foregroundMark x1="30833" y1="63333" x2="53333" y2="81111"/>
                        <a14:foregroundMark x1="27917" y1="72222" x2="27917" y2="72222"/>
                        <a14:foregroundMark x1="27917" y1="72222" x2="27917" y2="72222"/>
                        <a14:foregroundMark x1="26250" y1="76111" x2="26250" y2="76111"/>
                        <a14:foregroundMark x1="26250" y1="76111" x2="48750" y2="81111"/>
                        <a14:foregroundMark x1="48750" y1="81111" x2="70417" y2="78889"/>
                        <a14:foregroundMark x1="70417" y1="78889" x2="52917" y2="50000"/>
                        <a14:foregroundMark x1="52917" y1="50000" x2="53333" y2="21667"/>
                        <a14:foregroundMark x1="53333" y1="21667" x2="50417" y2="23889"/>
                        <a14:foregroundMark x1="44583" y1="27222" x2="37500" y2="54444"/>
                        <a14:foregroundMark x1="37500" y1="54444" x2="51250" y2="25556"/>
                        <a14:foregroundMark x1="51250" y1="25556" x2="35417" y2="53889"/>
                        <a14:foregroundMark x1="35417" y1="53889" x2="49167" y2="28889"/>
                        <a14:foregroundMark x1="49167" y1="28889" x2="35417" y2="50000"/>
                        <a14:foregroundMark x1="35417" y1="50000" x2="45833" y2="29444"/>
                        <a14:backgroundMark x1="15417" y1="67222" x2="15417" y2="67222"/>
                        <a14:backgroundMark x1="15417" y1="57222" x2="15417" y2="75556"/>
                        <a14:backgroundMark x1="16667" y1="57778" x2="16667" y2="57778"/>
                        <a14:backgroundMark x1="16250" y1="56667" x2="16250" y2="56667"/>
                      </a14:backgroundRemoval>
                    </a14:imgEffect>
                  </a14:imgLayer>
                </a14:imgProps>
              </a:ext>
            </a:extLst>
          </a:blip>
          <a:stretch>
            <a:fillRect/>
          </a:stretch>
        </p:blipFill>
        <p:spPr>
          <a:xfrm>
            <a:off x="5652525" y="2017989"/>
            <a:ext cx="573599" cy="430199"/>
          </a:xfrm>
          <a:prstGeom prst="rect">
            <a:avLst/>
          </a:prstGeom>
        </p:spPr>
      </p:pic>
      <p:sp>
        <p:nvSpPr>
          <p:cNvPr id="59" name="Textfeld 58">
            <a:extLst>
              <a:ext uri="{FF2B5EF4-FFF2-40B4-BE49-F238E27FC236}">
                <a16:creationId xmlns:a16="http://schemas.microsoft.com/office/drawing/2014/main" id="{40C2E74A-489E-48CD-B843-D5A25D3FCDA4}"/>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PRID0282</a:t>
            </a:r>
          </a:p>
        </p:txBody>
      </p:sp>
      <p:sp>
        <p:nvSpPr>
          <p:cNvPr id="60" name="TextBox 42">
            <a:extLst>
              <a:ext uri="{FF2B5EF4-FFF2-40B4-BE49-F238E27FC236}">
                <a16:creationId xmlns:a16="http://schemas.microsoft.com/office/drawing/2014/main" id="{C1854E8E-8C6F-46CE-B7FA-3D7E544C2EFD}"/>
              </a:ext>
            </a:extLst>
          </p:cNvPr>
          <p:cNvSpPr txBox="1"/>
          <p:nvPr/>
        </p:nvSpPr>
        <p:spPr>
          <a:xfrm>
            <a:off x="7659475" y="5779333"/>
            <a:ext cx="3051764" cy="247747"/>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lang="en-US" sz="1000" kern="0" dirty="0">
                <a:solidFill>
                  <a:srgbClr val="000000"/>
                </a:solidFill>
              </a:rPr>
              <a:t>*Concept phase, timing and content not finalized yet</a:t>
            </a:r>
            <a:endParaRPr kumimoji="0" lang="en-US" sz="1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686992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395937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5" name="think-cell Folie" r:id="rId4" imgW="473" imgH="473" progId="TCLayout.ActiveDocument.1">
                  <p:embed/>
                </p:oleObj>
              </mc:Choice>
              <mc:Fallback>
                <p:oleObj name="think-cell Folie" r:id="rId4"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Adaptation to road radius</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p:sp>
        <p:nvSpPr>
          <p:cNvPr id="49" name="Rectangle 32">
            <a:extLst>
              <a:ext uri="{FF2B5EF4-FFF2-40B4-BE49-F238E27FC236}">
                <a16:creationId xmlns:a16="http://schemas.microsoft.com/office/drawing/2014/main" id="{25FAA15B-5AF6-41A5-BACE-95FF8DC01FDC}"/>
              </a:ext>
            </a:extLst>
          </p:cNvPr>
          <p:cNvSpPr/>
          <p:nvPr/>
        </p:nvSpPr>
        <p:spPr>
          <a:xfrm>
            <a:off x="259199" y="1295400"/>
            <a:ext cx="10450799" cy="1703746"/>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199" y="3067864"/>
            <a:ext cx="5295223" cy="225862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Font typeface="Wingdings 3" panose="05040102010807070707" pitchFamily="18" charset="2"/>
              <a:buNone/>
            </a:pPr>
            <a:r>
              <a:rPr lang="en-US" sz="1200" dirty="0">
                <a:latin typeface="Bosch Office Sans" pitchFamily="34" charset="0"/>
              </a:rPr>
              <a:t>The Road topology adaptation feature adjusts the ACC vehicle speed to the road geometry in a predictive manner.</a:t>
            </a:r>
          </a:p>
          <a:p>
            <a:pPr marL="171450" indent="-171450" defTabSz="914400">
              <a:lnSpc>
                <a:spcPct val="100000"/>
              </a:lnSpc>
              <a:spcBef>
                <a:spcPct val="0"/>
              </a:spcBef>
              <a:spcAft>
                <a:spcPts val="300"/>
              </a:spcAft>
              <a:buFont typeface="Wingdings" panose="05000000000000000000" pitchFamily="2" charset="2"/>
              <a:buChar char="§"/>
              <a:defRPr/>
            </a:pPr>
            <a:r>
              <a:rPr lang="en-US" sz="1200" b="1" dirty="0">
                <a:latin typeface="Bosch Office Sans" pitchFamily="34" charset="0"/>
              </a:rPr>
              <a:t>V1</a:t>
            </a:r>
            <a:r>
              <a:rPr lang="en-US" sz="1200" dirty="0">
                <a:latin typeface="Bosch Office Sans" pitchFamily="34" charset="0"/>
              </a:rPr>
              <a:t>: </a:t>
            </a:r>
            <a:r>
              <a:rPr lang="en-US" sz="1200" dirty="0">
                <a:solidFill>
                  <a:srgbClr val="000000"/>
                </a:solidFill>
              </a:rPr>
              <a:t>speed adaptation to curve radius including round abouts</a:t>
            </a:r>
          </a:p>
          <a:p>
            <a:pPr marL="171450" indent="-171450" defTabSz="914400">
              <a:lnSpc>
                <a:spcPct val="100000"/>
              </a:lnSpc>
              <a:spcBef>
                <a:spcPct val="0"/>
              </a:spcBef>
              <a:spcAft>
                <a:spcPts val="300"/>
              </a:spcAft>
              <a:buFont typeface="Wingdings" panose="05000000000000000000" pitchFamily="2" charset="2"/>
              <a:buChar char="§"/>
              <a:defRPr/>
            </a:pPr>
            <a:r>
              <a:rPr lang="en-US" sz="1200" b="1" dirty="0">
                <a:solidFill>
                  <a:srgbClr val="000000"/>
                </a:solidFill>
              </a:rPr>
              <a:t>V2</a:t>
            </a:r>
            <a:r>
              <a:rPr lang="en-US" sz="1200" dirty="0">
                <a:solidFill>
                  <a:srgbClr val="000000"/>
                </a:solidFill>
              </a:rPr>
              <a:t>: speed adaptation at intersections or any other lane splits using navigation route information and/or vehicle indicator</a:t>
            </a:r>
          </a:p>
          <a:p>
            <a:pPr marL="171450" indent="-171450" defTabSz="914400">
              <a:lnSpc>
                <a:spcPct val="100000"/>
              </a:lnSpc>
              <a:spcBef>
                <a:spcPct val="0"/>
              </a:spcBef>
              <a:spcAft>
                <a:spcPts val="300"/>
              </a:spcAft>
              <a:buFont typeface="Wingdings" panose="05000000000000000000" pitchFamily="2" charset="2"/>
              <a:buChar char="§"/>
              <a:defRPr/>
            </a:pPr>
            <a:r>
              <a:rPr lang="en-US" sz="1200" b="1" dirty="0">
                <a:solidFill>
                  <a:srgbClr val="000000"/>
                </a:solidFill>
              </a:rPr>
              <a:t>V3</a:t>
            </a:r>
            <a:r>
              <a:rPr lang="en-US" sz="1200" dirty="0">
                <a:solidFill>
                  <a:srgbClr val="000000"/>
                </a:solidFill>
              </a:rPr>
              <a:t>: Additional usage of traffic behavior speed information (swarm data) to adjust speed for </a:t>
            </a:r>
            <a:r>
              <a:rPr lang="en-US" sz="1200" dirty="0">
                <a:latin typeface="Bosch Office Sans" pitchFamily="34" charset="0"/>
              </a:rPr>
              <a:t>curves and turns. </a:t>
            </a:r>
            <a:endParaRPr lang="en-US" sz="1200" dirty="0"/>
          </a:p>
        </p:txBody>
      </p:sp>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5853600" y="3038346"/>
            <a:ext cx="4860000" cy="1266433"/>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Increases safety and comfort in curves if ACC target speed setting is too high for the given road geometry</a:t>
            </a:r>
          </a:p>
          <a:p>
            <a:pPr marL="171450" lvl="1" indent="-171450" defTabSz="914400">
              <a:lnSpc>
                <a:spcPct val="100000"/>
              </a:lnSpc>
              <a:spcBef>
                <a:spcPct val="0"/>
              </a:spcBef>
              <a:spcAft>
                <a:spcPts val="200"/>
              </a:spcAft>
              <a:buFont typeface="Wingdings" panose="05000000000000000000" pitchFamily="2" charset="2"/>
              <a:buChar char="§"/>
              <a:defRPr/>
            </a:pPr>
            <a:r>
              <a:rPr lang="en-US" sz="1200" dirty="0">
                <a:solidFill>
                  <a:srgbClr val="000000"/>
                </a:solidFill>
                <a:sym typeface="Wingdings" pitchFamily="2" charset="2"/>
              </a:rPr>
              <a:t>Avoids the need to cancel ACC in curves</a:t>
            </a:r>
          </a:p>
          <a:p>
            <a:pPr marL="171450" indent="-171450" defTabSz="914400">
              <a:lnSpc>
                <a:spcPts val="1600"/>
              </a:lnSpc>
              <a:spcBef>
                <a:spcPts val="0"/>
              </a:spcBef>
              <a:buFont typeface="Wingdings" panose="05000000000000000000" pitchFamily="2" charset="2"/>
              <a:buChar char="§"/>
              <a:defRPr/>
            </a:pPr>
            <a:r>
              <a:rPr lang="en-US" sz="1200" dirty="0">
                <a:solidFill>
                  <a:srgbClr val="000000"/>
                </a:solidFill>
              </a:rPr>
              <a:t>Keeps target speed in case of loss of target object in curves</a:t>
            </a:r>
          </a:p>
        </p:txBody>
      </p:sp>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5853600" y="4317710"/>
            <a:ext cx="4860000" cy="555995"/>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14350" indent="-514350"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53600" y="4330152"/>
            <a:ext cx="432000" cy="432000"/>
          </a:xfrm>
          <a:prstGeom prst="rect">
            <a:avLst/>
          </a:prstGeom>
        </p:spPr>
      </p:pic>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853600" y="2991969"/>
            <a:ext cx="432000" cy="432000"/>
          </a:xfrm>
          <a:prstGeom prst="rect">
            <a:avLst/>
          </a:prstGeom>
        </p:spPr>
      </p:pic>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6700" y="2998124"/>
            <a:ext cx="432000" cy="432000"/>
          </a:xfrm>
          <a:prstGeom prst="rect">
            <a:avLst/>
          </a:prstGeom>
        </p:spPr>
      </p:pic>
      <p:grpSp>
        <p:nvGrpSpPr>
          <p:cNvPr id="45" name="Gruppieren 44">
            <a:extLst>
              <a:ext uri="{FF2B5EF4-FFF2-40B4-BE49-F238E27FC236}">
                <a16:creationId xmlns:a16="http://schemas.microsoft.com/office/drawing/2014/main" id="{54A07C66-2B4A-4CD5-A246-61892B11D15E}"/>
              </a:ext>
            </a:extLst>
          </p:cNvPr>
          <p:cNvGrpSpPr/>
          <p:nvPr/>
        </p:nvGrpSpPr>
        <p:grpSpPr>
          <a:xfrm>
            <a:off x="7589520" y="259200"/>
            <a:ext cx="2656840" cy="807720"/>
            <a:chOff x="7197000" y="193040"/>
            <a:chExt cx="2656840" cy="807720"/>
          </a:xfrm>
        </p:grpSpPr>
        <p:grpSp>
          <p:nvGrpSpPr>
            <p:cNvPr id="64" name="Gruppieren 63">
              <a:extLst>
                <a:ext uri="{FF2B5EF4-FFF2-40B4-BE49-F238E27FC236}">
                  <a16:creationId xmlns:a16="http://schemas.microsoft.com/office/drawing/2014/main" id="{482C34EA-D0C7-40AB-B6E5-7D9C98351D2A}"/>
                </a:ext>
              </a:extLst>
            </p:cNvPr>
            <p:cNvGrpSpPr/>
            <p:nvPr/>
          </p:nvGrpSpPr>
          <p:grpSpPr>
            <a:xfrm>
              <a:off x="8235400" y="257175"/>
              <a:ext cx="1565641" cy="678447"/>
              <a:chOff x="6618663" y="358384"/>
              <a:chExt cx="1565641" cy="678447"/>
            </a:xfrm>
          </p:grpSpPr>
          <p:sp>
            <p:nvSpPr>
              <p:cNvPr id="66" name="Freeform 8">
                <a:extLst>
                  <a:ext uri="{FF2B5EF4-FFF2-40B4-BE49-F238E27FC236}">
                    <a16:creationId xmlns:a16="http://schemas.microsoft.com/office/drawing/2014/main" id="{B6962706-5FB7-4248-BE01-97D173F46428}"/>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67" name="Freeform 11">
                <a:extLst>
                  <a:ext uri="{FF2B5EF4-FFF2-40B4-BE49-F238E27FC236}">
                    <a16:creationId xmlns:a16="http://schemas.microsoft.com/office/drawing/2014/main" id="{53C539C2-D39C-48CE-9A30-AAF9E569142F}"/>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68" name="Freeform 14">
                <a:extLst>
                  <a:ext uri="{FF2B5EF4-FFF2-40B4-BE49-F238E27FC236}">
                    <a16:creationId xmlns:a16="http://schemas.microsoft.com/office/drawing/2014/main" id="{031CC1E6-B9FB-4867-8268-1AEDE2E26553}"/>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65" name="Rechteck 64">
              <a:extLst>
                <a:ext uri="{FF2B5EF4-FFF2-40B4-BE49-F238E27FC236}">
                  <a16:creationId xmlns:a16="http://schemas.microsoft.com/office/drawing/2014/main" id="{8DB142FE-D1FE-4E57-B016-667CB5ADFEDE}"/>
                </a:ext>
              </a:extLst>
            </p:cNvPr>
            <p:cNvSpPr/>
            <p:nvPr/>
          </p:nvSpPr>
          <p:spPr>
            <a:xfrm>
              <a:off x="7197000" y="193040"/>
              <a:ext cx="26568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69" name="Textfeld 68">
            <a:extLst>
              <a:ext uri="{FF2B5EF4-FFF2-40B4-BE49-F238E27FC236}">
                <a16:creationId xmlns:a16="http://schemas.microsoft.com/office/drawing/2014/main" id="{E8F7962A-9F92-477A-8C5C-5F63295F6E74}"/>
              </a:ext>
            </a:extLst>
          </p:cNvPr>
          <p:cNvSpPr txBox="1"/>
          <p:nvPr/>
        </p:nvSpPr>
        <p:spPr>
          <a:xfrm>
            <a:off x="8115078" y="495752"/>
            <a:ext cx="515463"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sp>
        <p:nvSpPr>
          <p:cNvPr id="70" name="Rechteck: abgerundete Ecken 69">
            <a:extLst>
              <a:ext uri="{FF2B5EF4-FFF2-40B4-BE49-F238E27FC236}">
                <a16:creationId xmlns:a16="http://schemas.microsoft.com/office/drawing/2014/main" id="{E88D235A-AE9D-43A4-A929-927AF2F0EE5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71" name="Gerader Verbinder 70">
            <a:extLst>
              <a:ext uri="{FF2B5EF4-FFF2-40B4-BE49-F238E27FC236}">
                <a16:creationId xmlns:a16="http://schemas.microsoft.com/office/drawing/2014/main" id="{E31B0510-D45B-44A8-BAC5-9A1BAD8473A3}"/>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6C771419-C910-43C5-A161-33798AC20AD1}"/>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D259777D-80E8-46FC-B1BA-E0E388245902}"/>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C02541EA-406A-4CB2-9A84-302511619DFD}"/>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Runde Klammer links/rechts 74">
            <a:extLst>
              <a:ext uri="{FF2B5EF4-FFF2-40B4-BE49-F238E27FC236}">
                <a16:creationId xmlns:a16="http://schemas.microsoft.com/office/drawing/2014/main" id="{ABE6AA92-99F7-4DF7-9159-950488CEC309}"/>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feld 75">
            <a:extLst>
              <a:ext uri="{FF2B5EF4-FFF2-40B4-BE49-F238E27FC236}">
                <a16:creationId xmlns:a16="http://schemas.microsoft.com/office/drawing/2014/main" id="{73B25CE2-5F2E-44AA-84E6-5765BDA89935}"/>
              </a:ext>
            </a:extLst>
          </p:cNvPr>
          <p:cNvSpPr txBox="1"/>
          <p:nvPr/>
        </p:nvSpPr>
        <p:spPr>
          <a:xfrm>
            <a:off x="8360036" y="267511"/>
            <a:ext cx="523650"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sp>
        <p:nvSpPr>
          <p:cNvPr id="77" name="Textfeld 76">
            <a:extLst>
              <a:ext uri="{FF2B5EF4-FFF2-40B4-BE49-F238E27FC236}">
                <a16:creationId xmlns:a16="http://schemas.microsoft.com/office/drawing/2014/main" id="{1E8E3064-CA7B-48D3-AEEF-9F614ED095F9}"/>
              </a:ext>
            </a:extLst>
          </p:cNvPr>
          <p:cNvSpPr txBox="1"/>
          <p:nvPr/>
        </p:nvSpPr>
        <p:spPr>
          <a:xfrm>
            <a:off x="7891769" y="723868"/>
            <a:ext cx="525756"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cxnSp>
        <p:nvCxnSpPr>
          <p:cNvPr id="78" name="Gerader Verbinder 77">
            <a:extLst>
              <a:ext uri="{FF2B5EF4-FFF2-40B4-BE49-F238E27FC236}">
                <a16:creationId xmlns:a16="http://schemas.microsoft.com/office/drawing/2014/main" id="{E3C7D20B-1E46-4821-AB14-28CCE3DFAFDF}"/>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F9392C56-C414-4D28-A5A9-A91517675583}"/>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unde Klammer links/rechts 79">
            <a:extLst>
              <a:ext uri="{FF2B5EF4-FFF2-40B4-BE49-F238E27FC236}">
                <a16:creationId xmlns:a16="http://schemas.microsoft.com/office/drawing/2014/main" id="{A5436733-1DB7-40FE-949B-4B00F2EDB2B3}"/>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1" name="Gruppieren 80">
            <a:extLst>
              <a:ext uri="{FF2B5EF4-FFF2-40B4-BE49-F238E27FC236}">
                <a16:creationId xmlns:a16="http://schemas.microsoft.com/office/drawing/2014/main" id="{AF0F0ADD-BF1F-4EE5-A58C-08ECCDFB3F10}"/>
              </a:ext>
            </a:extLst>
          </p:cNvPr>
          <p:cNvGrpSpPr/>
          <p:nvPr/>
        </p:nvGrpSpPr>
        <p:grpSpPr>
          <a:xfrm>
            <a:off x="8426819" y="799814"/>
            <a:ext cx="182880" cy="182880"/>
            <a:chOff x="7122160" y="2722880"/>
            <a:chExt cx="182880" cy="182880"/>
          </a:xfrm>
        </p:grpSpPr>
        <p:sp>
          <p:nvSpPr>
            <p:cNvPr id="82" name="Rechteck: abgerundete Ecken 81">
              <a:extLst>
                <a:ext uri="{FF2B5EF4-FFF2-40B4-BE49-F238E27FC236}">
                  <a16:creationId xmlns:a16="http://schemas.microsoft.com/office/drawing/2014/main" id="{6ADA4EA5-2363-4E0E-8CAC-A67ED87B62D4}"/>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3" name="Gerader Verbinder 82">
              <a:extLst>
                <a:ext uri="{FF2B5EF4-FFF2-40B4-BE49-F238E27FC236}">
                  <a16:creationId xmlns:a16="http://schemas.microsoft.com/office/drawing/2014/main" id="{A5A223C2-7417-4383-BB17-461B4AB84849}"/>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BFBD564E-0B5D-42F3-8B5B-ABEF96A0C1B5}"/>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uppieren 85">
            <a:extLst>
              <a:ext uri="{FF2B5EF4-FFF2-40B4-BE49-F238E27FC236}">
                <a16:creationId xmlns:a16="http://schemas.microsoft.com/office/drawing/2014/main" id="{B0609E69-BE2B-4B14-88B3-016D6CE5C1A8}"/>
              </a:ext>
            </a:extLst>
          </p:cNvPr>
          <p:cNvGrpSpPr/>
          <p:nvPr/>
        </p:nvGrpSpPr>
        <p:grpSpPr>
          <a:xfrm>
            <a:off x="8660940" y="563636"/>
            <a:ext cx="182880" cy="182880"/>
            <a:chOff x="7122160" y="2722880"/>
            <a:chExt cx="182880" cy="182880"/>
          </a:xfrm>
        </p:grpSpPr>
        <p:sp>
          <p:nvSpPr>
            <p:cNvPr id="87" name="Rechteck: abgerundete Ecken 86">
              <a:extLst>
                <a:ext uri="{FF2B5EF4-FFF2-40B4-BE49-F238E27FC236}">
                  <a16:creationId xmlns:a16="http://schemas.microsoft.com/office/drawing/2014/main" id="{61C144C9-9AED-4A23-923A-44AC6B2F32C5}"/>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8" name="Gerader Verbinder 87">
              <a:extLst>
                <a:ext uri="{FF2B5EF4-FFF2-40B4-BE49-F238E27FC236}">
                  <a16:creationId xmlns:a16="http://schemas.microsoft.com/office/drawing/2014/main" id="{8E92B932-AF3E-43EB-9F1E-C1DBC608A74C}"/>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Gerader Verbinder 88">
              <a:extLst>
                <a:ext uri="{FF2B5EF4-FFF2-40B4-BE49-F238E27FC236}">
                  <a16:creationId xmlns:a16="http://schemas.microsoft.com/office/drawing/2014/main" id="{289599EA-1D47-4675-9F5D-157607CACA7B}"/>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feld 12">
            <a:extLst>
              <a:ext uri="{FF2B5EF4-FFF2-40B4-BE49-F238E27FC236}">
                <a16:creationId xmlns:a16="http://schemas.microsoft.com/office/drawing/2014/main" id="{F06B831E-F49B-4348-9043-73EB54EA1A97}"/>
              </a:ext>
            </a:extLst>
          </p:cNvPr>
          <p:cNvSpPr txBox="1"/>
          <p:nvPr/>
        </p:nvSpPr>
        <p:spPr>
          <a:xfrm>
            <a:off x="422708" y="2629997"/>
            <a:ext cx="675147" cy="35989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a:ln>
                  <a:noFill/>
                </a:ln>
                <a:solidFill>
                  <a:srgbClr val="000000"/>
                </a:solidFill>
                <a:effectLst/>
                <a:uLnTx/>
                <a:uFillTx/>
              </a:rPr>
              <a:t>Speed adaptation to curve radius</a:t>
            </a:r>
          </a:p>
        </p:txBody>
      </p:sp>
      <p:sp>
        <p:nvSpPr>
          <p:cNvPr id="19" name="Sprechblase: rechteckig mit abgerundeten Ecken 18">
            <a:extLst>
              <a:ext uri="{FF2B5EF4-FFF2-40B4-BE49-F238E27FC236}">
                <a16:creationId xmlns:a16="http://schemas.microsoft.com/office/drawing/2014/main" id="{DFDC4A08-8587-4E28-8C68-FDC61D5DE42A}"/>
              </a:ext>
            </a:extLst>
          </p:cNvPr>
          <p:cNvSpPr/>
          <p:nvPr/>
        </p:nvSpPr>
        <p:spPr>
          <a:xfrm>
            <a:off x="350316" y="2076715"/>
            <a:ext cx="2645291" cy="834655"/>
          </a:xfrm>
          <a:prstGeom prst="wedgeRoundRectCallout">
            <a:avLst>
              <a:gd name="adj1" fmla="val -2033"/>
              <a:gd name="adj2" fmla="val -70387"/>
              <a:gd name="adj3" fmla="val 16667"/>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5" name="Sprechblase: rechteckig mit abgerundeten Ecken 94">
            <a:extLst>
              <a:ext uri="{FF2B5EF4-FFF2-40B4-BE49-F238E27FC236}">
                <a16:creationId xmlns:a16="http://schemas.microsoft.com/office/drawing/2014/main" id="{02E1AF45-7E0F-43BD-931E-A7A63F8CDACE}"/>
              </a:ext>
            </a:extLst>
          </p:cNvPr>
          <p:cNvSpPr/>
          <p:nvPr/>
        </p:nvSpPr>
        <p:spPr>
          <a:xfrm>
            <a:off x="3056223" y="2076715"/>
            <a:ext cx="3941088" cy="834655"/>
          </a:xfrm>
          <a:prstGeom prst="wedgeRoundRectCallout">
            <a:avLst>
              <a:gd name="adj1" fmla="val -27708"/>
              <a:gd name="adj2" fmla="val -74115"/>
              <a:gd name="adj3" fmla="val 16667"/>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0" name="Sprechblase: rechteckig mit abgerundeten Ecken 99">
            <a:extLst>
              <a:ext uri="{FF2B5EF4-FFF2-40B4-BE49-F238E27FC236}">
                <a16:creationId xmlns:a16="http://schemas.microsoft.com/office/drawing/2014/main" id="{AE9F52F8-ACC6-4E96-823D-C111D9257526}"/>
              </a:ext>
            </a:extLst>
          </p:cNvPr>
          <p:cNvSpPr/>
          <p:nvPr/>
        </p:nvSpPr>
        <p:spPr>
          <a:xfrm>
            <a:off x="7207738" y="2076715"/>
            <a:ext cx="3426842" cy="834655"/>
          </a:xfrm>
          <a:prstGeom prst="wedgeRoundRectCallout">
            <a:avLst>
              <a:gd name="adj1" fmla="val -69294"/>
              <a:gd name="adj2" fmla="val -73149"/>
              <a:gd name="adj3" fmla="val 16667"/>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1" name="Textfeld 100">
            <a:extLst>
              <a:ext uri="{FF2B5EF4-FFF2-40B4-BE49-F238E27FC236}">
                <a16:creationId xmlns:a16="http://schemas.microsoft.com/office/drawing/2014/main" id="{3C54D080-53D9-4D86-9034-8423FE890D45}"/>
              </a:ext>
            </a:extLst>
          </p:cNvPr>
          <p:cNvSpPr txBox="1"/>
          <p:nvPr/>
        </p:nvSpPr>
        <p:spPr>
          <a:xfrm>
            <a:off x="8931409" y="2279690"/>
            <a:ext cx="1528102" cy="395890"/>
          </a:xfrm>
          <a:prstGeom prst="rect">
            <a:avLst/>
          </a:prstGeom>
          <a:noFill/>
        </p:spPr>
        <p:txBody>
          <a:bodyPr wrap="square" lIns="0" tIns="0" rIns="0" bIns="0" rtlCol="0">
            <a:noAutofit/>
          </a:bodyPr>
          <a:lstStyle/>
          <a:p>
            <a:pPr marR="0" algn="ctr" defTabSz="914400" eaLnBrk="1" fontAlgn="auto" latinLnBrk="0" hangingPunct="1">
              <a:lnSpc>
                <a:spcPts val="1200"/>
              </a:lnSpc>
              <a:spcBef>
                <a:spcPts val="500"/>
              </a:spcBef>
              <a:spcAft>
                <a:spcPts val="0"/>
              </a:spcAft>
              <a:buClrTx/>
              <a:buSzTx/>
              <a:buFontTx/>
              <a:buNone/>
              <a:tabLst/>
            </a:pPr>
            <a:r>
              <a:rPr lang="en-US" sz="1200" kern="0" dirty="0">
                <a:solidFill>
                  <a:srgbClr val="000000"/>
                </a:solidFill>
              </a:rPr>
              <a:t>Speed adaptation based on traffic behavior information</a:t>
            </a:r>
            <a:endParaRPr kumimoji="0" lang="en-US" sz="1200" b="0" i="0" u="none" strike="noStrike" kern="0" cap="none" spc="0" normalizeH="0" baseline="0" noProof="0" dirty="0">
              <a:ln>
                <a:noFill/>
              </a:ln>
              <a:solidFill>
                <a:srgbClr val="000000"/>
              </a:solidFill>
              <a:effectLst/>
              <a:uLnTx/>
              <a:uFillTx/>
            </a:endParaRPr>
          </a:p>
        </p:txBody>
      </p:sp>
      <p:pic>
        <p:nvPicPr>
          <p:cNvPr id="60" name="Picture 19">
            <a:extLst>
              <a:ext uri="{FF2B5EF4-FFF2-40B4-BE49-F238E27FC236}">
                <a16:creationId xmlns:a16="http://schemas.microsoft.com/office/drawing/2014/main" id="{4452DE8C-AAD4-4C15-B51D-CD85C176B1B4}"/>
              </a:ext>
            </a:extLst>
          </p:cNvPr>
          <p:cNvPicPr>
            <a:picLocks noChangeAspect="1"/>
          </p:cNvPicPr>
          <p:nvPr/>
        </p:nvPicPr>
        <p:blipFill rotWithShape="1">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rcRect l="43840" t="52532" r="21013" b="20068"/>
          <a:stretch/>
        </p:blipFill>
        <p:spPr>
          <a:xfrm rot="1544335">
            <a:off x="807382" y="2118173"/>
            <a:ext cx="874312" cy="676459"/>
          </a:xfrm>
          <a:prstGeom prst="rect">
            <a:avLst/>
          </a:prstGeom>
        </p:spPr>
      </p:pic>
      <p:pic>
        <p:nvPicPr>
          <p:cNvPr id="61" name="Picture 31">
            <a:extLst>
              <a:ext uri="{FF2B5EF4-FFF2-40B4-BE49-F238E27FC236}">
                <a16:creationId xmlns:a16="http://schemas.microsoft.com/office/drawing/2014/main" id="{78B9D04A-66FA-418A-88EF-E4808C24E637}"/>
              </a:ext>
            </a:extLst>
          </p:cNvPr>
          <p:cNvPicPr>
            <a:picLocks noChangeAspect="1"/>
          </p:cNvPicPr>
          <p:nvPr/>
        </p:nvPicPr>
        <p:blipFill rotWithShape="1">
          <a:blip r:embed="rId10"/>
          <a:srcRect t="14376" r="27589" b="18834"/>
          <a:stretch/>
        </p:blipFill>
        <p:spPr>
          <a:xfrm rot="18610690">
            <a:off x="1782593" y="2161123"/>
            <a:ext cx="748805" cy="720755"/>
          </a:xfrm>
          <a:prstGeom prst="rect">
            <a:avLst/>
          </a:prstGeom>
        </p:spPr>
      </p:pic>
      <p:sp>
        <p:nvSpPr>
          <p:cNvPr id="62" name="Textfeld 61">
            <a:extLst>
              <a:ext uri="{FF2B5EF4-FFF2-40B4-BE49-F238E27FC236}">
                <a16:creationId xmlns:a16="http://schemas.microsoft.com/office/drawing/2014/main" id="{AF59E479-0E14-42DE-840C-AF5493E79B4B}"/>
              </a:ext>
            </a:extLst>
          </p:cNvPr>
          <p:cNvSpPr txBox="1"/>
          <p:nvPr/>
        </p:nvSpPr>
        <p:spPr>
          <a:xfrm>
            <a:off x="3883865" y="2612413"/>
            <a:ext cx="3113446" cy="359895"/>
          </a:xfrm>
          <a:prstGeom prst="rect">
            <a:avLst/>
          </a:prstGeom>
          <a:noFill/>
        </p:spPr>
        <p:txBody>
          <a:bodyPr wrap="square" lIns="0" tIns="0" rIns="0" bIns="0" rtlCol="0">
            <a:noAutofit/>
          </a:bodyPr>
          <a:lstStyle>
            <a:defPPr>
              <a:defRPr lang="de-DE"/>
            </a:defPPr>
            <a:lvl1pPr marR="0" algn="ctr" defTabSz="914400" eaLnBrk="1" fontAlgn="auto" latinLnBrk="0" hangingPunct="1">
              <a:lnSpc>
                <a:spcPts val="1200"/>
              </a:lnSpc>
              <a:spcBef>
                <a:spcPts val="500"/>
              </a:spcBef>
              <a:spcAft>
                <a:spcPts val="0"/>
              </a:spcAft>
              <a:buClrTx/>
              <a:buSzTx/>
              <a:buFontTx/>
              <a:buNone/>
              <a:tabLst/>
              <a:defRPr sz="1200" kern="0">
                <a:solidFill>
                  <a:srgbClr val="000000"/>
                </a:solidFill>
              </a:defRPr>
            </a:lvl1pPr>
          </a:lstStyle>
          <a:p>
            <a:r>
              <a:rPr lang="en-US" dirty="0"/>
              <a:t>Speed adaptation following navigation route or vehicle indicator</a:t>
            </a:r>
          </a:p>
        </p:txBody>
      </p:sp>
      <p:pic>
        <p:nvPicPr>
          <p:cNvPr id="15" name="Grafik 14">
            <a:extLst>
              <a:ext uri="{FF2B5EF4-FFF2-40B4-BE49-F238E27FC236}">
                <a16:creationId xmlns:a16="http://schemas.microsoft.com/office/drawing/2014/main" id="{2112E178-4971-41BC-8AD6-BE05AA3946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75906" y="2136131"/>
            <a:ext cx="449856" cy="449856"/>
          </a:xfrm>
          <a:prstGeom prst="rect">
            <a:avLst/>
          </a:prstGeom>
        </p:spPr>
      </p:pic>
      <p:pic>
        <p:nvPicPr>
          <p:cNvPr id="18" name="Grafik 17">
            <a:extLst>
              <a:ext uri="{FF2B5EF4-FFF2-40B4-BE49-F238E27FC236}">
                <a16:creationId xmlns:a16="http://schemas.microsoft.com/office/drawing/2014/main" id="{74F357D9-AB5C-40B9-A2EE-A61148511B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25973" y="2099446"/>
            <a:ext cx="512967" cy="512967"/>
          </a:xfrm>
          <a:prstGeom prst="rect">
            <a:avLst/>
          </a:prstGeom>
        </p:spPr>
      </p:pic>
      <p:pic>
        <p:nvPicPr>
          <p:cNvPr id="91" name="Grafik 7">
            <a:extLst>
              <a:ext uri="{FF2B5EF4-FFF2-40B4-BE49-F238E27FC236}">
                <a16:creationId xmlns:a16="http://schemas.microsoft.com/office/drawing/2014/main" id="{D596AAF3-3A62-4B98-A01C-5227432683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19146" y="1983938"/>
            <a:ext cx="658612" cy="658612"/>
          </a:xfrm>
          <a:prstGeom prst="rect">
            <a:avLst/>
          </a:prstGeom>
        </p:spPr>
      </p:pic>
      <p:pic>
        <p:nvPicPr>
          <p:cNvPr id="21" name="Grafik 20">
            <a:extLst>
              <a:ext uri="{FF2B5EF4-FFF2-40B4-BE49-F238E27FC236}">
                <a16:creationId xmlns:a16="http://schemas.microsoft.com/office/drawing/2014/main" id="{D1F278F2-AFEA-4044-812B-E6CFB7309C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92895" y="1998873"/>
            <a:ext cx="676707" cy="676707"/>
          </a:xfrm>
          <a:prstGeom prst="rect">
            <a:avLst/>
          </a:prstGeom>
        </p:spPr>
      </p:pic>
      <p:pic>
        <p:nvPicPr>
          <p:cNvPr id="92" name="Picture 4">
            <a:extLst>
              <a:ext uri="{FF2B5EF4-FFF2-40B4-BE49-F238E27FC236}">
                <a16:creationId xmlns:a16="http://schemas.microsoft.com/office/drawing/2014/main" id="{7E61B9AB-65AD-4592-BB37-917190C7FE01}"/>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0" b="100000" l="0" r="99304"/>
                    </a14:imgEffect>
                  </a14:imgLayer>
                </a14:imgProps>
              </a:ext>
            </a:extLst>
          </a:blip>
          <a:stretch>
            <a:fillRect/>
          </a:stretch>
        </p:blipFill>
        <p:spPr>
          <a:xfrm rot="5400000">
            <a:off x="3154354" y="2071425"/>
            <a:ext cx="799636" cy="856653"/>
          </a:xfrm>
          <a:prstGeom prst="rect">
            <a:avLst/>
          </a:prstGeom>
        </p:spPr>
      </p:pic>
      <p:sp>
        <p:nvSpPr>
          <p:cNvPr id="58" name="Textfeld 57">
            <a:extLst>
              <a:ext uri="{FF2B5EF4-FFF2-40B4-BE49-F238E27FC236}">
                <a16:creationId xmlns:a16="http://schemas.microsoft.com/office/drawing/2014/main" id="{3EDC343D-81BB-4501-AA3C-CB19807E43A9}"/>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PRID0281</a:t>
            </a:r>
          </a:p>
        </p:txBody>
      </p:sp>
      <p:pic>
        <p:nvPicPr>
          <p:cNvPr id="7" name="Grafik 6">
            <a:extLst>
              <a:ext uri="{FF2B5EF4-FFF2-40B4-BE49-F238E27FC236}">
                <a16:creationId xmlns:a16="http://schemas.microsoft.com/office/drawing/2014/main" id="{FCF09F15-1A85-466D-A5BA-13BAA7BB86C9}"/>
              </a:ext>
            </a:extLst>
          </p:cNvPr>
          <p:cNvPicPr>
            <a:picLocks noChangeAspect="1"/>
          </p:cNvPicPr>
          <p:nvPr/>
        </p:nvPicPr>
        <p:blipFill>
          <a:blip r:embed="rId17"/>
          <a:stretch>
            <a:fillRect/>
          </a:stretch>
        </p:blipFill>
        <p:spPr>
          <a:xfrm>
            <a:off x="579667" y="1335868"/>
            <a:ext cx="10012680" cy="533400"/>
          </a:xfrm>
          <a:prstGeom prst="rect">
            <a:avLst/>
          </a:prstGeom>
        </p:spPr>
      </p:pic>
      <p:pic>
        <p:nvPicPr>
          <p:cNvPr id="9" name="Grafik 8">
            <a:extLst>
              <a:ext uri="{FF2B5EF4-FFF2-40B4-BE49-F238E27FC236}">
                <a16:creationId xmlns:a16="http://schemas.microsoft.com/office/drawing/2014/main" id="{ED500E33-1FF1-40F9-AF55-CCD870F6F030}"/>
              </a:ext>
            </a:extLst>
          </p:cNvPr>
          <p:cNvPicPr>
            <a:picLocks noChangeAspect="1"/>
          </p:cNvPicPr>
          <p:nvPr/>
        </p:nvPicPr>
        <p:blipFill rotWithShape="1">
          <a:blip r:embed="rId18"/>
          <a:srcRect l="10338" t="5956" r="23714" b="25727"/>
          <a:stretch/>
        </p:blipFill>
        <p:spPr>
          <a:xfrm>
            <a:off x="7387064" y="2167544"/>
            <a:ext cx="1412250" cy="698248"/>
          </a:xfrm>
          <a:prstGeom prst="rect">
            <a:avLst/>
          </a:prstGeom>
        </p:spPr>
      </p:pic>
      <p:sp>
        <p:nvSpPr>
          <p:cNvPr id="56" name="Textfeld 55">
            <a:extLst>
              <a:ext uri="{FF2B5EF4-FFF2-40B4-BE49-F238E27FC236}">
                <a16:creationId xmlns:a16="http://schemas.microsoft.com/office/drawing/2014/main" id="{B7C8C199-C679-448D-8673-DAF574DA493D}"/>
              </a:ext>
            </a:extLst>
          </p:cNvPr>
          <p:cNvSpPr txBox="1"/>
          <p:nvPr/>
        </p:nvSpPr>
        <p:spPr>
          <a:xfrm>
            <a:off x="5961202" y="4867338"/>
            <a:ext cx="3992880" cy="625475"/>
          </a:xfrm>
          <a:prstGeom prst="rect">
            <a:avLst/>
          </a:prstGeom>
          <a:noFill/>
        </p:spPr>
        <p:txBody>
          <a:bodyPr wrap="none" lIns="0" tIns="0" rIns="0" bIns="0" rtlCol="0">
            <a:noAutofit/>
          </a:bodyPr>
          <a:lstStyle/>
          <a:p>
            <a:pPr marL="171450" lvl="2" indent="-171450">
              <a:spcAft>
                <a:spcPts val="300"/>
              </a:spcAft>
              <a:buClr>
                <a:schemeClr val="tx1"/>
              </a:buClr>
              <a:buSzPct val="120000"/>
              <a:buFont typeface="Wingdings" panose="05000000000000000000" pitchFamily="2" charset="2"/>
              <a:buChar char="§"/>
              <a:defRPr/>
            </a:pPr>
            <a:r>
              <a:rPr lang="en-US" sz="1200" b="1" dirty="0">
                <a:solidFill>
                  <a:srgbClr val="000000"/>
                </a:solidFill>
                <a:latin typeface="+mn-lt"/>
              </a:rPr>
              <a:t>V2</a:t>
            </a:r>
            <a:r>
              <a:rPr lang="en-US" sz="1200" dirty="0">
                <a:solidFill>
                  <a:srgbClr val="000000"/>
                </a:solidFill>
                <a:latin typeface="+mn-lt"/>
              </a:rPr>
              <a:t>: Map with radius information of intersections</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b="1" dirty="0">
                <a:solidFill>
                  <a:srgbClr val="000000"/>
                </a:solidFill>
                <a:latin typeface="+mn-lt"/>
              </a:rPr>
              <a:t>V3</a:t>
            </a:r>
            <a:r>
              <a:rPr lang="en-US" sz="1200" dirty="0">
                <a:solidFill>
                  <a:srgbClr val="000000"/>
                </a:solidFill>
                <a:latin typeface="+mn-lt"/>
              </a:rPr>
              <a:t>: - </a:t>
            </a:r>
            <a:r>
              <a:rPr lang="en-US" sz="1200" dirty="0"/>
              <a:t>Bosch connected map service (behavior layer)</a:t>
            </a:r>
          </a:p>
          <a:p>
            <a:pPr marL="0" lvl="2" indent="444500" defTabSz="914400">
              <a:lnSpc>
                <a:spcPct val="100000"/>
              </a:lnSpc>
              <a:spcAft>
                <a:spcPts val="0"/>
              </a:spcAft>
              <a:buClr>
                <a:schemeClr val="tx1"/>
              </a:buClr>
              <a:buSzPct val="120000"/>
              <a:defRPr/>
            </a:pPr>
            <a:r>
              <a:rPr lang="en-US" sz="1200" dirty="0"/>
              <a:t>- Connected horizon</a:t>
            </a:r>
          </a:p>
          <a:p>
            <a:pPr marL="444500" lvl="2" defTabSz="914400">
              <a:lnSpc>
                <a:spcPct val="100000"/>
              </a:lnSpc>
              <a:spcAft>
                <a:spcPts val="0"/>
              </a:spcAft>
              <a:buClr>
                <a:schemeClr val="tx1"/>
              </a:buClr>
              <a:buSzPct val="120000"/>
              <a:defRPr/>
            </a:pPr>
            <a:r>
              <a:rPr lang="en-US" sz="1200" dirty="0"/>
              <a:t>- Mobile communication unit</a:t>
            </a:r>
          </a:p>
          <a:p>
            <a:pPr marL="171450" lvl="2" indent="-171450">
              <a:spcAft>
                <a:spcPts val="300"/>
              </a:spcAft>
              <a:buClr>
                <a:schemeClr val="tx1"/>
              </a:buClr>
              <a:buSzPct val="120000"/>
              <a:buFont typeface="Wingdings" panose="05000000000000000000" pitchFamily="2" charset="2"/>
              <a:buChar char="§"/>
              <a:defRPr/>
            </a:pPr>
            <a:endParaRPr lang="en-US" sz="1200" dirty="0"/>
          </a:p>
          <a:p>
            <a:pPr marL="171450" lvl="2" indent="-171450">
              <a:spcAft>
                <a:spcPts val="300"/>
              </a:spcAft>
              <a:buClr>
                <a:schemeClr val="tx1"/>
              </a:buClr>
              <a:buSzPct val="120000"/>
              <a:buFont typeface="Wingdings" panose="05000000000000000000" pitchFamily="2" charset="2"/>
              <a:buChar char="§"/>
              <a:defRPr/>
            </a:pPr>
            <a:endParaRPr lang="en-US" sz="1200" dirty="0">
              <a:solidFill>
                <a:srgbClr val="000000"/>
              </a:solidFill>
              <a:latin typeface="+mn-lt"/>
            </a:endParaRPr>
          </a:p>
          <a:p>
            <a:pPr marR="0" defTabSz="914400" eaLnBrk="1" fontAlgn="auto" latinLnBrk="0" hangingPunct="1">
              <a:lnSpc>
                <a:spcPts val="2300"/>
              </a:lnSpc>
              <a:spcBef>
                <a:spcPts val="500"/>
              </a:spcBef>
              <a:spcAft>
                <a:spcPts val="0"/>
              </a:spcAft>
              <a:buClrTx/>
              <a:buSzTx/>
              <a:buFontTx/>
              <a:buNone/>
              <a:tabLst/>
            </a:pPr>
            <a:endParaRPr kumimoji="0" lang="en-US" sz="180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674414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6CDAF0D-C154-49D8-A7DA-A6FC6179920D}"/>
              </a:ext>
            </a:extLst>
          </p:cNvPr>
          <p:cNvGraphicFramePr>
            <a:graphicFrameLocks noChangeAspect="1"/>
          </p:cNvGraphicFramePr>
          <p:nvPr>
            <p:custDataLst>
              <p:tags r:id="rId2"/>
            </p:custDataLst>
            <p:extLst>
              <p:ext uri="{D42A27DB-BD31-4B8C-83A1-F6EECF244321}">
                <p14:modId xmlns:p14="http://schemas.microsoft.com/office/powerpoint/2010/main" val="584258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0" name="think-cell Folie" r:id="rId4" imgW="473" imgH="473" progId="TCLayout.ActiveDocument.1">
                  <p:embed/>
                </p:oleObj>
              </mc:Choice>
              <mc:Fallback>
                <p:oleObj name="think-cell Folie" r:id="rId4" imgW="473" imgH="473" progId="TCLayout.ActiveDocument.1">
                  <p:embed/>
                  <p:pic>
                    <p:nvPicPr>
                      <p:cNvPr id="6" name="Objekt 5" hidden="1">
                        <a:extLst>
                          <a:ext uri="{FF2B5EF4-FFF2-40B4-BE49-F238E27FC236}">
                            <a16:creationId xmlns:a16="http://schemas.microsoft.com/office/drawing/2014/main" id="{36CDAF0D-C154-49D8-A7DA-A6FC617992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1" name="Rectangle 32">
            <a:extLst>
              <a:ext uri="{FF2B5EF4-FFF2-40B4-BE49-F238E27FC236}">
                <a16:creationId xmlns:a16="http://schemas.microsoft.com/office/drawing/2014/main" id="{DA7B8D6F-29B2-4553-8476-9B0E7C99B926}"/>
              </a:ext>
            </a:extLst>
          </p:cNvPr>
          <p:cNvSpPr/>
          <p:nvPr/>
        </p:nvSpPr>
        <p:spPr>
          <a:xfrm>
            <a:off x="259200" y="1270233"/>
            <a:ext cx="5122698" cy="1825871"/>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Titel 1">
            <a:extLst>
              <a:ext uri="{FF2B5EF4-FFF2-40B4-BE49-F238E27FC236}">
                <a16:creationId xmlns:a16="http://schemas.microsoft.com/office/drawing/2014/main" id="{CAD579FA-C934-4C94-8080-54213057B0F4}"/>
              </a:ext>
            </a:extLst>
          </p:cNvPr>
          <p:cNvSpPr>
            <a:spLocks noGrp="1"/>
          </p:cNvSpPr>
          <p:nvPr>
            <p:ph type="title"/>
          </p:nvPr>
        </p:nvSpPr>
        <p:spPr/>
        <p:txBody>
          <a:bodyPr vert="horz"/>
          <a:lstStyle/>
          <a:p>
            <a:r>
              <a:rPr lang="en-US" dirty="0"/>
              <a:t>Adaptation to road hazards*</a:t>
            </a:r>
          </a:p>
        </p:txBody>
      </p:sp>
      <p:sp>
        <p:nvSpPr>
          <p:cNvPr id="3" name="Textplatzhalter 2">
            <a:extLst>
              <a:ext uri="{FF2B5EF4-FFF2-40B4-BE49-F238E27FC236}">
                <a16:creationId xmlns:a16="http://schemas.microsoft.com/office/drawing/2014/main" id="{90FE35CF-B11B-4318-B09A-D0806ED2A5E2}"/>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70AA574D-5E85-4B8A-893E-6475CC107E70}"/>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p:sp>
        <p:nvSpPr>
          <p:cNvPr id="8" name="Textfeld 7">
            <a:extLst>
              <a:ext uri="{FF2B5EF4-FFF2-40B4-BE49-F238E27FC236}">
                <a16:creationId xmlns:a16="http://schemas.microsoft.com/office/drawing/2014/main" id="{ACA18956-9E42-4C1B-834E-26B3D1CA5B69}"/>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PRID0076</a:t>
            </a:r>
          </a:p>
        </p:txBody>
      </p:sp>
      <p:sp>
        <p:nvSpPr>
          <p:cNvPr id="11" name="Content Placeholder 4">
            <a:extLst>
              <a:ext uri="{FF2B5EF4-FFF2-40B4-BE49-F238E27FC236}">
                <a16:creationId xmlns:a16="http://schemas.microsoft.com/office/drawing/2014/main" id="{1ABF17CE-3775-47A3-9BE1-05C415E2CC18}"/>
              </a:ext>
            </a:extLst>
          </p:cNvPr>
          <p:cNvSpPr txBox="1">
            <a:spLocks/>
          </p:cNvSpPr>
          <p:nvPr/>
        </p:nvSpPr>
        <p:spPr>
          <a:xfrm>
            <a:off x="259199" y="3221094"/>
            <a:ext cx="5465325" cy="2019600"/>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Bef>
                <a:spcPts val="0"/>
              </a:spcBef>
              <a:spcAft>
                <a:spcPts val="1200"/>
              </a:spcAft>
              <a:buNone/>
            </a:pPr>
            <a:r>
              <a:rPr lang="en-US" sz="1200" dirty="0">
                <a:latin typeface="Bosch Office Sans" pitchFamily="34" charset="0"/>
              </a:rPr>
              <a:t>The Road hazard adaptation feature considers cloud-based environmental information to adapt safety distance and driving speed to the actual driving condition pro-actively before the vehicle is encountering a supported hazardous situation, </a:t>
            </a:r>
            <a:r>
              <a:rPr lang="en-US" sz="1200" dirty="0" err="1">
                <a:latin typeface="Bosch Office Sans" pitchFamily="34" charset="0"/>
              </a:rPr>
              <a:t>e.g</a:t>
            </a:r>
            <a:r>
              <a:rPr lang="en-US" sz="1200" dirty="0">
                <a:latin typeface="Bosch Office Sans" pitchFamily="34" charset="0"/>
              </a:rPr>
              <a:t>:</a:t>
            </a:r>
          </a:p>
          <a:p>
            <a:pPr fontAlgn="auto">
              <a:lnSpc>
                <a:spcPts val="900"/>
              </a:lnSpc>
              <a:spcBef>
                <a:spcPts val="0"/>
              </a:spcBef>
              <a:spcAft>
                <a:spcPts val="600"/>
              </a:spcAft>
              <a:buFont typeface="Wingdings" panose="05000000000000000000" pitchFamily="2" charset="2"/>
              <a:buChar char="§"/>
            </a:pPr>
            <a:r>
              <a:rPr lang="en-US" sz="1200" dirty="0">
                <a:latin typeface="Bosch Office Sans" pitchFamily="34" charset="0"/>
                <a:sym typeface="Wingdings" panose="05000000000000000000" pitchFamily="2" charset="2"/>
              </a:rPr>
              <a:t>Road surface condition: </a:t>
            </a:r>
            <a:r>
              <a:rPr lang="en-US" sz="1200" dirty="0">
                <a:latin typeface="Bosch Office Sans" pitchFamily="34" charset="0"/>
              </a:rPr>
              <a:t>slippery road </a:t>
            </a:r>
          </a:p>
          <a:p>
            <a:pPr fontAlgn="auto">
              <a:lnSpc>
                <a:spcPts val="900"/>
              </a:lnSpc>
              <a:spcBef>
                <a:spcPts val="0"/>
              </a:spcBef>
              <a:spcAft>
                <a:spcPts val="600"/>
              </a:spcAft>
              <a:buFont typeface="Wingdings" panose="05000000000000000000" pitchFamily="2" charset="2"/>
              <a:buChar char="§"/>
            </a:pPr>
            <a:r>
              <a:rPr lang="en-US" sz="1200" dirty="0">
                <a:latin typeface="Bosch Office Sans" pitchFamily="34" charset="0"/>
              </a:rPr>
              <a:t>Road hazards: obstacle, accident, breakdown or wrong way driver vehicle </a:t>
            </a:r>
          </a:p>
          <a:p>
            <a:pPr fontAlgn="auto">
              <a:lnSpc>
                <a:spcPts val="900"/>
              </a:lnSpc>
              <a:spcBef>
                <a:spcPts val="0"/>
              </a:spcBef>
              <a:spcAft>
                <a:spcPts val="600"/>
              </a:spcAft>
              <a:buFont typeface="Wingdings" panose="05000000000000000000" pitchFamily="2" charset="2"/>
              <a:buChar char="§"/>
            </a:pPr>
            <a:r>
              <a:rPr lang="en-US" sz="1200" dirty="0">
                <a:latin typeface="Bosch Office Sans" pitchFamily="34" charset="0"/>
              </a:rPr>
              <a:t>Visibility hazards: fog, smoke or heavy rain/snow</a:t>
            </a:r>
          </a:p>
          <a:p>
            <a:pPr marL="0" indent="0" fontAlgn="auto">
              <a:lnSpc>
                <a:spcPct val="100000"/>
              </a:lnSpc>
              <a:spcBef>
                <a:spcPts val="0"/>
              </a:spcBef>
              <a:spcAft>
                <a:spcPts val="600"/>
              </a:spcAft>
              <a:buNone/>
            </a:pPr>
            <a:r>
              <a:rPr lang="en-US" sz="1200" dirty="0">
                <a:latin typeface="Bosch Office Sans" pitchFamily="34" charset="0"/>
              </a:rPr>
              <a:t>V1: confirmation of adaptation by driver (SOP Q2/2022)</a:t>
            </a:r>
          </a:p>
          <a:p>
            <a:pPr marL="0" indent="0" fontAlgn="auto">
              <a:lnSpc>
                <a:spcPct val="100000"/>
              </a:lnSpc>
              <a:spcBef>
                <a:spcPts val="0"/>
              </a:spcBef>
              <a:spcAft>
                <a:spcPts val="600"/>
              </a:spcAft>
              <a:buNone/>
            </a:pPr>
            <a:r>
              <a:rPr lang="en-US" sz="1200" dirty="0">
                <a:latin typeface="Bosch Office Sans" pitchFamily="34" charset="0"/>
              </a:rPr>
              <a:t>V2: automatic adaptation without driver confirmation (SOP Q1/2024)</a:t>
            </a:r>
          </a:p>
        </p:txBody>
      </p:sp>
      <p:sp>
        <p:nvSpPr>
          <p:cNvPr id="12" name="Content Placeholder 5">
            <a:extLst>
              <a:ext uri="{FF2B5EF4-FFF2-40B4-BE49-F238E27FC236}">
                <a16:creationId xmlns:a16="http://schemas.microsoft.com/office/drawing/2014/main" id="{64FAB737-F054-489A-BB6D-8E699FECA2E7}"/>
              </a:ext>
            </a:extLst>
          </p:cNvPr>
          <p:cNvSpPr txBox="1">
            <a:spLocks/>
          </p:cNvSpPr>
          <p:nvPr/>
        </p:nvSpPr>
        <p:spPr>
          <a:xfrm>
            <a:off x="6004255" y="1421987"/>
            <a:ext cx="4860000" cy="1719567"/>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fontAlgn="auto">
              <a:lnSpc>
                <a:spcPct val="100000"/>
              </a:lnSpc>
              <a:spcAft>
                <a:spcPts val="0"/>
              </a:spcAft>
              <a:buFont typeface="Wingdings" panose="05000000000000000000" pitchFamily="2" charset="2"/>
              <a:buChar char="§"/>
            </a:pPr>
            <a:r>
              <a:rPr lang="en-US" sz="1200" dirty="0"/>
              <a:t>Increase of safety and comfort in a pro-active and predictive way for drivers using A</a:t>
            </a:r>
            <a:r>
              <a:rPr lang="de-DE" sz="1200" dirty="0"/>
              <a:t>CC</a:t>
            </a:r>
          </a:p>
          <a:p>
            <a:pPr fontAlgn="auto">
              <a:lnSpc>
                <a:spcPct val="100000"/>
              </a:lnSpc>
              <a:spcAft>
                <a:spcPts val="0"/>
              </a:spcAft>
              <a:buFont typeface="Wingdings" panose="05000000000000000000" pitchFamily="2" charset="2"/>
              <a:buChar char="§"/>
            </a:pPr>
            <a:r>
              <a:rPr lang="en-US" sz="1200" dirty="0"/>
              <a:t>Increased natural driving behavior</a:t>
            </a:r>
          </a:p>
          <a:p>
            <a:pPr fontAlgn="auto">
              <a:lnSpc>
                <a:spcPct val="100000"/>
              </a:lnSpc>
              <a:spcAft>
                <a:spcPts val="0"/>
              </a:spcAft>
              <a:buFont typeface="Wingdings" panose="05000000000000000000" pitchFamily="2" charset="2"/>
              <a:buChar char="§"/>
            </a:pPr>
            <a:r>
              <a:rPr lang="de-DE" sz="1200" kern="0" dirty="0">
                <a:solidFill>
                  <a:prstClr val="black"/>
                </a:solidFill>
                <a:ea typeface="MS PGothic" pitchFamily="34" charset="-128"/>
              </a:rPr>
              <a:t>After </a:t>
            </a:r>
            <a:r>
              <a:rPr lang="en-US" sz="1200" kern="0" dirty="0">
                <a:solidFill>
                  <a:prstClr val="black"/>
                </a:solidFill>
                <a:ea typeface="MS PGothic" pitchFamily="34" charset="-128"/>
              </a:rPr>
              <a:t>2023/25, road hazards will most likely be NCAP and IIHS relevant</a:t>
            </a:r>
          </a:p>
        </p:txBody>
      </p:sp>
      <p:sp>
        <p:nvSpPr>
          <p:cNvPr id="13" name="Content Placeholder 6">
            <a:extLst>
              <a:ext uri="{FF2B5EF4-FFF2-40B4-BE49-F238E27FC236}">
                <a16:creationId xmlns:a16="http://schemas.microsoft.com/office/drawing/2014/main" id="{5D75D210-F6B5-4756-BDCF-FB3DAF4BCACB}"/>
              </a:ext>
            </a:extLst>
          </p:cNvPr>
          <p:cNvSpPr txBox="1">
            <a:spLocks/>
          </p:cNvSpPr>
          <p:nvPr/>
        </p:nvSpPr>
        <p:spPr>
          <a:xfrm>
            <a:off x="6004255" y="3504632"/>
            <a:ext cx="4860000" cy="1417231"/>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42925" indent="-542925"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t>Bosch connected map service (road hazard layer)</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t>Connected horizon </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t>Mobile communication unit</a:t>
            </a:r>
          </a:p>
        </p:txBody>
      </p:sp>
      <p:pic>
        <p:nvPicPr>
          <p:cNvPr id="14" name="Picture 28">
            <a:extLst>
              <a:ext uri="{FF2B5EF4-FFF2-40B4-BE49-F238E27FC236}">
                <a16:creationId xmlns:a16="http://schemas.microsoft.com/office/drawing/2014/main" id="{10F94872-CF25-4448-909F-6101053A2C7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004255" y="3498607"/>
            <a:ext cx="432000" cy="432000"/>
          </a:xfrm>
          <a:prstGeom prst="rect">
            <a:avLst/>
          </a:prstGeom>
        </p:spPr>
      </p:pic>
      <p:pic>
        <p:nvPicPr>
          <p:cNvPr id="15" name="Picture 29">
            <a:extLst>
              <a:ext uri="{FF2B5EF4-FFF2-40B4-BE49-F238E27FC236}">
                <a16:creationId xmlns:a16="http://schemas.microsoft.com/office/drawing/2014/main" id="{9086303E-584C-46A3-AAEF-586918DF3E0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004255" y="1375610"/>
            <a:ext cx="432000" cy="432000"/>
          </a:xfrm>
          <a:prstGeom prst="rect">
            <a:avLst/>
          </a:prstGeom>
        </p:spPr>
      </p:pic>
      <p:pic>
        <p:nvPicPr>
          <p:cNvPr id="16" name="Picture 30">
            <a:extLst>
              <a:ext uri="{FF2B5EF4-FFF2-40B4-BE49-F238E27FC236}">
                <a16:creationId xmlns:a16="http://schemas.microsoft.com/office/drawing/2014/main" id="{B0A4D474-179D-40BD-95BC-C42F76E2ED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6700" y="3179763"/>
            <a:ext cx="432000" cy="432000"/>
          </a:xfrm>
          <a:prstGeom prst="rect">
            <a:avLst/>
          </a:prstGeom>
        </p:spPr>
      </p:pic>
      <p:pic>
        <p:nvPicPr>
          <p:cNvPr id="24" name="Content Placeholder 5">
            <a:extLst>
              <a:ext uri="{FF2B5EF4-FFF2-40B4-BE49-F238E27FC236}">
                <a16:creationId xmlns:a16="http://schemas.microsoft.com/office/drawing/2014/main" id="{E57B8F4A-8983-4672-B5C6-0F32C52A9ED0}"/>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8166" r="9206"/>
          <a:stretch/>
        </p:blipFill>
        <p:spPr>
          <a:xfrm>
            <a:off x="1074883" y="1332025"/>
            <a:ext cx="3416119" cy="1653765"/>
          </a:xfrm>
          <a:prstGeom prst="rect">
            <a:avLst/>
          </a:prstGeom>
        </p:spPr>
      </p:pic>
      <p:pic>
        <p:nvPicPr>
          <p:cNvPr id="5" name="Grafik 4">
            <a:extLst>
              <a:ext uri="{FF2B5EF4-FFF2-40B4-BE49-F238E27FC236}">
                <a16:creationId xmlns:a16="http://schemas.microsoft.com/office/drawing/2014/main" id="{A0812793-CD5F-48D7-A178-7D995E116E9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11" b="89362" l="3043" r="95217">
                        <a14:foregroundMark x1="7391" y1="48936" x2="7391" y2="48936"/>
                        <a14:foregroundMark x1="3478" y1="54255" x2="3478" y2="54255"/>
                        <a14:foregroundMark x1="14783" y1="59574" x2="14783" y2="59574"/>
                        <a14:foregroundMark x1="25652" y1="60638" x2="25652" y2="60638"/>
                        <a14:foregroundMark x1="27391" y1="59574" x2="27391" y2="59574"/>
                        <a14:foregroundMark x1="29130" y1="60638" x2="29130" y2="60638"/>
                        <a14:foregroundMark x1="31739" y1="60638" x2="31739" y2="60638"/>
                        <a14:foregroundMark x1="33043" y1="60638" x2="33043" y2="60638"/>
                        <a14:foregroundMark x1="35217" y1="60638" x2="35217" y2="60638"/>
                        <a14:foregroundMark x1="83913" y1="8511" x2="83913" y2="8511"/>
                        <a14:foregroundMark x1="88261" y1="34043" x2="88261" y2="34043"/>
                        <a14:foregroundMark x1="95217" y1="48936" x2="95217" y2="48936"/>
                        <a14:foregroundMark x1="93043" y1="70213" x2="93043" y2="70213"/>
                        <a14:foregroundMark x1="83913" y1="64894" x2="83913" y2="64894"/>
                      </a14:backgroundRemoval>
                    </a14:imgEffect>
                  </a14:imgLayer>
                </a14:imgProps>
              </a:ext>
            </a:extLst>
          </a:blip>
          <a:stretch>
            <a:fillRect/>
          </a:stretch>
        </p:blipFill>
        <p:spPr>
          <a:xfrm>
            <a:off x="3033691" y="2339608"/>
            <a:ext cx="1323975" cy="541102"/>
          </a:xfrm>
          <a:prstGeom prst="rect">
            <a:avLst/>
          </a:prstGeom>
        </p:spPr>
      </p:pic>
      <p:grpSp>
        <p:nvGrpSpPr>
          <p:cNvPr id="25" name="Gruppieren 24">
            <a:extLst>
              <a:ext uri="{FF2B5EF4-FFF2-40B4-BE49-F238E27FC236}">
                <a16:creationId xmlns:a16="http://schemas.microsoft.com/office/drawing/2014/main" id="{2DFC0CBE-FB9B-42CA-864E-7C27035D2E61}"/>
              </a:ext>
            </a:extLst>
          </p:cNvPr>
          <p:cNvGrpSpPr/>
          <p:nvPr/>
        </p:nvGrpSpPr>
        <p:grpSpPr>
          <a:xfrm>
            <a:off x="7589520" y="259200"/>
            <a:ext cx="2656840" cy="807720"/>
            <a:chOff x="7197000" y="193040"/>
            <a:chExt cx="2656840" cy="807720"/>
          </a:xfrm>
        </p:grpSpPr>
        <p:grpSp>
          <p:nvGrpSpPr>
            <p:cNvPr id="26" name="Gruppieren 25">
              <a:extLst>
                <a:ext uri="{FF2B5EF4-FFF2-40B4-BE49-F238E27FC236}">
                  <a16:creationId xmlns:a16="http://schemas.microsoft.com/office/drawing/2014/main" id="{742F33A5-10BA-4D5B-8833-93D4BC8579E8}"/>
                </a:ext>
              </a:extLst>
            </p:cNvPr>
            <p:cNvGrpSpPr/>
            <p:nvPr/>
          </p:nvGrpSpPr>
          <p:grpSpPr>
            <a:xfrm>
              <a:off x="8235400" y="257175"/>
              <a:ext cx="1565641" cy="678447"/>
              <a:chOff x="6618663" y="358384"/>
              <a:chExt cx="1565641" cy="678447"/>
            </a:xfrm>
          </p:grpSpPr>
          <p:sp>
            <p:nvSpPr>
              <p:cNvPr id="28" name="Freeform 8">
                <a:extLst>
                  <a:ext uri="{FF2B5EF4-FFF2-40B4-BE49-F238E27FC236}">
                    <a16:creationId xmlns:a16="http://schemas.microsoft.com/office/drawing/2014/main" id="{5ECC7032-A8EC-4364-B558-6D228B1D6532}"/>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29" name="Freeform 11">
                <a:extLst>
                  <a:ext uri="{FF2B5EF4-FFF2-40B4-BE49-F238E27FC236}">
                    <a16:creationId xmlns:a16="http://schemas.microsoft.com/office/drawing/2014/main" id="{ABD17A06-BF37-4AA1-8E97-C9D09C30CC4D}"/>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30" name="Freeform 14">
                <a:extLst>
                  <a:ext uri="{FF2B5EF4-FFF2-40B4-BE49-F238E27FC236}">
                    <a16:creationId xmlns:a16="http://schemas.microsoft.com/office/drawing/2014/main" id="{ED433C91-8190-4D9B-9269-63787DC4AEDA}"/>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Go</a:t>
                </a:r>
                <a:endParaRPr lang="en-US" sz="1100" b="1" dirty="0"/>
              </a:p>
            </p:txBody>
          </p:sp>
        </p:grpSp>
        <p:sp>
          <p:nvSpPr>
            <p:cNvPr id="27" name="Rechteck 26">
              <a:extLst>
                <a:ext uri="{FF2B5EF4-FFF2-40B4-BE49-F238E27FC236}">
                  <a16:creationId xmlns:a16="http://schemas.microsoft.com/office/drawing/2014/main" id="{8A9BDECE-5209-451F-91B6-FE9127B86D8C}"/>
                </a:ext>
              </a:extLst>
            </p:cNvPr>
            <p:cNvSpPr/>
            <p:nvPr/>
          </p:nvSpPr>
          <p:spPr>
            <a:xfrm>
              <a:off x="7197000" y="193040"/>
              <a:ext cx="26568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31" name="Textfeld 30">
            <a:extLst>
              <a:ext uri="{FF2B5EF4-FFF2-40B4-BE49-F238E27FC236}">
                <a16:creationId xmlns:a16="http://schemas.microsoft.com/office/drawing/2014/main" id="{7A655E8C-F008-4D95-9FC6-FECA033F321E}"/>
              </a:ext>
            </a:extLst>
          </p:cNvPr>
          <p:cNvSpPr txBox="1"/>
          <p:nvPr/>
        </p:nvSpPr>
        <p:spPr>
          <a:xfrm>
            <a:off x="8115078" y="495752"/>
            <a:ext cx="515463"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32" name="Rechteck: abgerundete Ecken 31">
            <a:extLst>
              <a:ext uri="{FF2B5EF4-FFF2-40B4-BE49-F238E27FC236}">
                <a16:creationId xmlns:a16="http://schemas.microsoft.com/office/drawing/2014/main" id="{27DA8621-F35F-4A08-A530-B4E1F1360C4C}"/>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Rechteck: abgerundete Ecken 32">
            <a:extLst>
              <a:ext uri="{FF2B5EF4-FFF2-40B4-BE49-F238E27FC236}">
                <a16:creationId xmlns:a16="http://schemas.microsoft.com/office/drawing/2014/main" id="{12D3E59A-9D5E-48BF-B995-D6E32619D9DD}"/>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4" name="Gerader Verbinder 33">
            <a:extLst>
              <a:ext uri="{FF2B5EF4-FFF2-40B4-BE49-F238E27FC236}">
                <a16:creationId xmlns:a16="http://schemas.microsoft.com/office/drawing/2014/main" id="{1B3757EC-7C3D-4603-A4F2-33164CEE70DE}"/>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00A9D91-A70E-4250-967D-F6B9C41C5595}"/>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BAE7049E-6A28-4689-A0E3-990C025AEF0D}"/>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A1BB8E99-DE8B-4B9F-A425-8780EBC4264C}"/>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BEA227EC-DB6A-49F4-B380-EB39394DFBA6}"/>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3B608930-46C8-4772-8C6A-75705830A14E}"/>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unde Klammer links/rechts 39">
            <a:extLst>
              <a:ext uri="{FF2B5EF4-FFF2-40B4-BE49-F238E27FC236}">
                <a16:creationId xmlns:a16="http://schemas.microsoft.com/office/drawing/2014/main" id="{E1379B8D-A284-4C66-9211-732594FE2D4E}"/>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feld 40">
            <a:extLst>
              <a:ext uri="{FF2B5EF4-FFF2-40B4-BE49-F238E27FC236}">
                <a16:creationId xmlns:a16="http://schemas.microsoft.com/office/drawing/2014/main" id="{FC4304CC-410C-423F-BA2F-5D703EB89EB8}"/>
              </a:ext>
            </a:extLst>
          </p:cNvPr>
          <p:cNvSpPr txBox="1"/>
          <p:nvPr/>
        </p:nvSpPr>
        <p:spPr>
          <a:xfrm>
            <a:off x="8360036" y="267511"/>
            <a:ext cx="523650"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Standard</a:t>
            </a:r>
          </a:p>
        </p:txBody>
      </p:sp>
      <p:sp>
        <p:nvSpPr>
          <p:cNvPr id="42" name="Textfeld 41">
            <a:extLst>
              <a:ext uri="{FF2B5EF4-FFF2-40B4-BE49-F238E27FC236}">
                <a16:creationId xmlns:a16="http://schemas.microsoft.com/office/drawing/2014/main" id="{232A513C-DD61-47D7-9ED9-5B19358B0DD1}"/>
              </a:ext>
            </a:extLst>
          </p:cNvPr>
          <p:cNvSpPr txBox="1"/>
          <p:nvPr/>
        </p:nvSpPr>
        <p:spPr>
          <a:xfrm>
            <a:off x="7891769" y="723868"/>
            <a:ext cx="525756"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cxnSp>
        <p:nvCxnSpPr>
          <p:cNvPr id="43" name="Gerader Verbinder 42">
            <a:extLst>
              <a:ext uri="{FF2B5EF4-FFF2-40B4-BE49-F238E27FC236}">
                <a16:creationId xmlns:a16="http://schemas.microsoft.com/office/drawing/2014/main" id="{C3B03F47-C07A-466A-8881-B3C8ABBF5E6C}"/>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3A9F0D72-CDAB-42C3-A6F1-56A6F5717595}"/>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Runde Klammer links/rechts 44">
            <a:extLst>
              <a:ext uri="{FF2B5EF4-FFF2-40B4-BE49-F238E27FC236}">
                <a16:creationId xmlns:a16="http://schemas.microsoft.com/office/drawing/2014/main" id="{0BC7E6BF-9D1E-4684-9281-E3C25D1A4DE6}"/>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 name="Gruppieren 45">
            <a:extLst>
              <a:ext uri="{FF2B5EF4-FFF2-40B4-BE49-F238E27FC236}">
                <a16:creationId xmlns:a16="http://schemas.microsoft.com/office/drawing/2014/main" id="{A7737179-4282-4417-8F9A-4482BB2A6E5C}"/>
              </a:ext>
            </a:extLst>
          </p:cNvPr>
          <p:cNvGrpSpPr/>
          <p:nvPr/>
        </p:nvGrpSpPr>
        <p:grpSpPr>
          <a:xfrm>
            <a:off x="8426819" y="799814"/>
            <a:ext cx="182880" cy="182880"/>
            <a:chOff x="7122160" y="2722880"/>
            <a:chExt cx="182880" cy="182880"/>
          </a:xfrm>
        </p:grpSpPr>
        <p:sp>
          <p:nvSpPr>
            <p:cNvPr id="47" name="Rechteck: abgerundete Ecken 46">
              <a:extLst>
                <a:ext uri="{FF2B5EF4-FFF2-40B4-BE49-F238E27FC236}">
                  <a16:creationId xmlns:a16="http://schemas.microsoft.com/office/drawing/2014/main" id="{ECFC0455-690D-45A6-A333-2DCEDCB10E6D}"/>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48" name="Gerader Verbinder 47">
              <a:extLst>
                <a:ext uri="{FF2B5EF4-FFF2-40B4-BE49-F238E27FC236}">
                  <a16:creationId xmlns:a16="http://schemas.microsoft.com/office/drawing/2014/main" id="{8006EF30-F01F-442D-8D6D-12D2433875A2}"/>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59BAAEDF-8A8C-43E9-BB36-04D6CB835EF2}"/>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0" name="Runde Klammer links/rechts 49">
            <a:extLst>
              <a:ext uri="{FF2B5EF4-FFF2-40B4-BE49-F238E27FC236}">
                <a16:creationId xmlns:a16="http://schemas.microsoft.com/office/drawing/2014/main" id="{D3E49D9B-6A2F-4DA2-95AA-2E51FAE2BE90}"/>
              </a:ext>
            </a:extLst>
          </p:cNvPr>
          <p:cNvSpPr/>
          <p:nvPr/>
        </p:nvSpPr>
        <p:spPr>
          <a:xfrm>
            <a:off x="8666527" y="5817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42">
            <a:extLst>
              <a:ext uri="{FF2B5EF4-FFF2-40B4-BE49-F238E27FC236}">
                <a16:creationId xmlns:a16="http://schemas.microsoft.com/office/drawing/2014/main" id="{6D2062F9-AD0A-4905-A391-88CC18B82480}"/>
              </a:ext>
            </a:extLst>
          </p:cNvPr>
          <p:cNvSpPr txBox="1"/>
          <p:nvPr/>
        </p:nvSpPr>
        <p:spPr>
          <a:xfrm>
            <a:off x="7659475" y="5779333"/>
            <a:ext cx="3051764" cy="247747"/>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lang="en-US" sz="1000" kern="0" dirty="0">
                <a:solidFill>
                  <a:srgbClr val="000000"/>
                </a:solidFill>
              </a:rPr>
              <a:t>*Concept phase, timing and content not finalized yet</a:t>
            </a:r>
            <a:endParaRPr kumimoji="0" lang="en-US" sz="1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298770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D997092-AD19-42E3-AC24-982A80B40738}"/>
              </a:ext>
            </a:extLst>
          </p:cNvPr>
          <p:cNvGraphicFramePr>
            <a:graphicFrameLocks noChangeAspect="1"/>
          </p:cNvGraphicFramePr>
          <p:nvPr>
            <p:custDataLst>
              <p:tags r:id="rId2"/>
            </p:custDataLst>
            <p:extLst>
              <p:ext uri="{D42A27DB-BD31-4B8C-83A1-F6EECF244321}">
                <p14:modId xmlns:p14="http://schemas.microsoft.com/office/powerpoint/2010/main" val="3531224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2" name="think-cell Folie" r:id="rId5" imgW="473" imgH="473" progId="TCLayout.ActiveDocument.1">
                  <p:embed/>
                </p:oleObj>
              </mc:Choice>
              <mc:Fallback>
                <p:oleObj name="think-cell Folie" r:id="rId5" imgW="473" imgH="473" progId="TCLayout.ActiveDocument.1">
                  <p:embed/>
                  <p:pic>
                    <p:nvPicPr>
                      <p:cNvPr id="5" name="Objekt 4" hidden="1">
                        <a:extLst>
                          <a:ext uri="{FF2B5EF4-FFF2-40B4-BE49-F238E27FC236}">
                            <a16:creationId xmlns:a16="http://schemas.microsoft.com/office/drawing/2014/main" id="{0D997092-AD19-42E3-AC24-982A80B4073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9" name="Rectangle 32">
            <a:extLst>
              <a:ext uri="{FF2B5EF4-FFF2-40B4-BE49-F238E27FC236}">
                <a16:creationId xmlns:a16="http://schemas.microsoft.com/office/drawing/2014/main" id="{A8E0384C-3A0D-4AF4-A904-D287E1CF34D3}"/>
              </a:ext>
            </a:extLst>
          </p:cNvPr>
          <p:cNvSpPr/>
          <p:nvPr/>
        </p:nvSpPr>
        <p:spPr>
          <a:xfrm>
            <a:off x="259199" y="1270233"/>
            <a:ext cx="5688595" cy="1825871"/>
          </a:xfrm>
          <a:prstGeom prst="rect">
            <a:avLst/>
          </a:prstGeom>
          <a:gradFill>
            <a:gsLst>
              <a:gs pos="63000">
                <a:schemeClr val="accent3">
                  <a:lumMod val="20000"/>
                  <a:lumOff val="80000"/>
                  <a:alpha val="52000"/>
                </a:schemeClr>
              </a:gs>
              <a:gs pos="100000">
                <a:schemeClr val="bg2">
                  <a:lumMod val="60000"/>
                  <a:lumOff val="40000"/>
                </a:schemeClr>
              </a:gs>
            </a:gsLst>
            <a:lin ang="5400000" scaled="1"/>
          </a:gra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62" name="Grafik 61">
            <a:extLst>
              <a:ext uri="{FF2B5EF4-FFF2-40B4-BE49-F238E27FC236}">
                <a16:creationId xmlns:a16="http://schemas.microsoft.com/office/drawing/2014/main" id="{3E3E8F28-9FFE-45A5-A67C-8FCA2B5E0CFB}"/>
              </a:ext>
            </a:extLst>
          </p:cNvPr>
          <p:cNvPicPr>
            <a:picLocks noChangeAspect="1"/>
          </p:cNvPicPr>
          <p:nvPr/>
        </p:nvPicPr>
        <p:blipFill rotWithShape="1">
          <a:blip r:embed="rId7">
            <a:extLst>
              <a:ext uri="{28A0092B-C50C-407E-A947-70E740481C1C}">
                <a14:useLocalDpi xmlns:a14="http://schemas.microsoft.com/office/drawing/2010/main" val="0"/>
              </a:ext>
            </a:extLst>
          </a:blip>
          <a:srcRect l="9079" t="22472" r="-7710" b="34623"/>
          <a:stretch/>
        </p:blipFill>
        <p:spPr>
          <a:xfrm>
            <a:off x="410845" y="1467817"/>
            <a:ext cx="5846883" cy="1430704"/>
          </a:xfrm>
          <a:prstGeom prst="rect">
            <a:avLst/>
          </a:prstGeom>
        </p:spPr>
      </p:pic>
      <p:sp>
        <p:nvSpPr>
          <p:cNvPr id="2" name="Titel 1">
            <a:extLst>
              <a:ext uri="{FF2B5EF4-FFF2-40B4-BE49-F238E27FC236}">
                <a16:creationId xmlns:a16="http://schemas.microsoft.com/office/drawing/2014/main" id="{1C5EF78C-6450-4360-BC4B-66FDC82F5FDC}"/>
              </a:ext>
            </a:extLst>
          </p:cNvPr>
          <p:cNvSpPr>
            <a:spLocks noGrp="1"/>
          </p:cNvSpPr>
          <p:nvPr>
            <p:ph type="title"/>
          </p:nvPr>
        </p:nvSpPr>
        <p:spPr/>
        <p:txBody>
          <a:bodyPr vert="horz"/>
          <a:lstStyle/>
          <a:p>
            <a:r>
              <a:rPr lang="en-US" dirty="0"/>
              <a:t>Adaptive distance control</a:t>
            </a:r>
          </a:p>
        </p:txBody>
      </p:sp>
      <p:sp>
        <p:nvSpPr>
          <p:cNvPr id="3" name="Textplatzhalter 2">
            <a:extLst>
              <a:ext uri="{FF2B5EF4-FFF2-40B4-BE49-F238E27FC236}">
                <a16:creationId xmlns:a16="http://schemas.microsoft.com/office/drawing/2014/main" id="{F7FDBC19-7146-4FA7-9560-F7EE31737108}"/>
              </a:ext>
            </a:extLst>
          </p:cNvPr>
          <p:cNvSpPr>
            <a:spLocks noGrp="1"/>
          </p:cNvSpPr>
          <p:nvPr>
            <p:ph type="body" sz="quarter" idx="15"/>
          </p:nvPr>
        </p:nvSpPr>
        <p:spPr/>
        <p:txBody>
          <a:bodyPr/>
          <a:lstStyle/>
          <a:p>
            <a:r>
              <a:rPr lang="en-US" dirty="0"/>
              <a:t>Value-add feature description</a:t>
            </a:r>
          </a:p>
        </p:txBody>
      </p:sp>
      <p:sp>
        <p:nvSpPr>
          <p:cNvPr id="4" name="Foliennummernplatzhalter 3">
            <a:extLst>
              <a:ext uri="{FF2B5EF4-FFF2-40B4-BE49-F238E27FC236}">
                <a16:creationId xmlns:a16="http://schemas.microsoft.com/office/drawing/2014/main" id="{A9F1C618-A09E-495D-8494-C0EFBA6A7F90}"/>
              </a:ext>
            </a:extLst>
          </p:cNvPr>
          <p:cNvSpPr>
            <a:spLocks noGrp="1"/>
          </p:cNvSpPr>
          <p:nvPr>
            <p:ph type="sldNum" sz="quarter" idx="12"/>
          </p:nvPr>
        </p:nvSpPr>
        <p:spPr/>
        <p:txBody>
          <a:bodyPr/>
          <a:lstStyle/>
          <a:p>
            <a:fld id="{4898AEC0-503E-4FA4-859C-D0F72D6E3F79}" type="slidenum">
              <a:rPr lang="en-US" noProof="1" smtClean="0"/>
              <a:pPr/>
              <a:t>29</a:t>
            </a:fld>
            <a:endParaRPr lang="en-US" noProof="1"/>
          </a:p>
        </p:txBody>
      </p:sp>
      <p:grpSp>
        <p:nvGrpSpPr>
          <p:cNvPr id="11" name="Gruppieren 10">
            <a:extLst>
              <a:ext uri="{FF2B5EF4-FFF2-40B4-BE49-F238E27FC236}">
                <a16:creationId xmlns:a16="http://schemas.microsoft.com/office/drawing/2014/main" id="{AED54A22-EE87-43FD-B32D-A3C709E0E1F8}"/>
              </a:ext>
            </a:extLst>
          </p:cNvPr>
          <p:cNvGrpSpPr/>
          <p:nvPr/>
        </p:nvGrpSpPr>
        <p:grpSpPr>
          <a:xfrm>
            <a:off x="7589520" y="259200"/>
            <a:ext cx="2656840" cy="807720"/>
            <a:chOff x="7197000" y="193040"/>
            <a:chExt cx="2656840" cy="807720"/>
          </a:xfrm>
        </p:grpSpPr>
        <p:grpSp>
          <p:nvGrpSpPr>
            <p:cNvPr id="28" name="Gruppieren 27">
              <a:extLst>
                <a:ext uri="{FF2B5EF4-FFF2-40B4-BE49-F238E27FC236}">
                  <a16:creationId xmlns:a16="http://schemas.microsoft.com/office/drawing/2014/main" id="{9CD1CC16-F677-46ED-A546-50ADDAF61DBE}"/>
                </a:ext>
              </a:extLst>
            </p:cNvPr>
            <p:cNvGrpSpPr/>
            <p:nvPr/>
          </p:nvGrpSpPr>
          <p:grpSpPr>
            <a:xfrm>
              <a:off x="8235400" y="257175"/>
              <a:ext cx="1565641" cy="678447"/>
              <a:chOff x="6618663" y="358384"/>
              <a:chExt cx="1565641" cy="678447"/>
            </a:xfrm>
          </p:grpSpPr>
          <p:sp>
            <p:nvSpPr>
              <p:cNvPr id="30" name="Freeform 8">
                <a:extLst>
                  <a:ext uri="{FF2B5EF4-FFF2-40B4-BE49-F238E27FC236}">
                    <a16:creationId xmlns:a16="http://schemas.microsoft.com/office/drawing/2014/main" id="{03C253D6-1ED0-4011-845D-DDA3DA0AC108}"/>
                  </a:ext>
                </a:extLst>
              </p:cNvPr>
              <p:cNvSpPr/>
              <p:nvPr/>
            </p:nvSpPr>
            <p:spPr>
              <a:xfrm>
                <a:off x="7104304" y="358384"/>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lumMod val="65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plus</a:t>
                </a:r>
                <a:endParaRPr lang="en-US" sz="1100" b="1" dirty="0"/>
              </a:p>
            </p:txBody>
          </p:sp>
          <p:sp>
            <p:nvSpPr>
              <p:cNvPr id="31" name="Freeform 11">
                <a:extLst>
                  <a:ext uri="{FF2B5EF4-FFF2-40B4-BE49-F238E27FC236}">
                    <a16:creationId xmlns:a16="http://schemas.microsoft.com/office/drawing/2014/main" id="{139EAE3A-7850-4810-AA26-374A944C957A}"/>
                  </a:ext>
                </a:extLst>
              </p:cNvPr>
              <p:cNvSpPr/>
              <p:nvPr/>
            </p:nvSpPr>
            <p:spPr>
              <a:xfrm>
                <a:off x="6618663" y="810682"/>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100" b="1" kern="1200" dirty="0"/>
                  <a:t>ACC </a:t>
                </a:r>
                <a:r>
                  <a:rPr lang="de-DE" sz="1100" b="1" kern="1200" dirty="0" err="1"/>
                  <a:t>base</a:t>
                </a:r>
                <a:endParaRPr lang="en-US" sz="1100" b="1" kern="1200" dirty="0"/>
              </a:p>
            </p:txBody>
          </p:sp>
          <p:sp>
            <p:nvSpPr>
              <p:cNvPr id="32" name="Freeform 14">
                <a:extLst>
                  <a:ext uri="{FF2B5EF4-FFF2-40B4-BE49-F238E27FC236}">
                    <a16:creationId xmlns:a16="http://schemas.microsoft.com/office/drawing/2014/main" id="{FF0754C3-53A6-425A-9B35-6254E552E9FF}"/>
                  </a:ext>
                </a:extLst>
              </p:cNvPr>
              <p:cNvSpPr/>
              <p:nvPr/>
            </p:nvSpPr>
            <p:spPr>
              <a:xfrm>
                <a:off x="6864825" y="584533"/>
                <a:ext cx="1080000" cy="226149"/>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Aft>
                    <a:spcPct val="35000"/>
                  </a:spcAft>
                </a:pPr>
                <a:r>
                  <a:rPr lang="de-DE" sz="1100" b="1" dirty="0"/>
                  <a:t>ACC </a:t>
                </a:r>
                <a:r>
                  <a:rPr lang="de-DE" sz="1100" b="1" dirty="0" err="1"/>
                  <a:t>stop</a:t>
                </a:r>
                <a:r>
                  <a:rPr lang="de-DE" sz="1100" b="1" dirty="0"/>
                  <a:t> &amp; </a:t>
                </a:r>
                <a:r>
                  <a:rPr lang="de-DE" sz="1100" b="1" dirty="0" err="1"/>
                  <a:t>go</a:t>
                </a:r>
                <a:endParaRPr lang="en-US" sz="1100" b="1" dirty="0"/>
              </a:p>
            </p:txBody>
          </p:sp>
        </p:grpSp>
        <p:sp>
          <p:nvSpPr>
            <p:cNvPr id="29" name="Rechteck 28">
              <a:extLst>
                <a:ext uri="{FF2B5EF4-FFF2-40B4-BE49-F238E27FC236}">
                  <a16:creationId xmlns:a16="http://schemas.microsoft.com/office/drawing/2014/main" id="{8D8357A8-D313-469B-9F34-47662F27EDB9}"/>
                </a:ext>
              </a:extLst>
            </p:cNvPr>
            <p:cNvSpPr/>
            <p:nvPr/>
          </p:nvSpPr>
          <p:spPr>
            <a:xfrm>
              <a:off x="7197000" y="193040"/>
              <a:ext cx="2656840" cy="807720"/>
            </a:xfrm>
            <a:prstGeom prst="rect">
              <a:avLst/>
            </a:prstGeom>
            <a:noFill/>
            <a:ln w="9525" cap="flat" cmpd="sng" algn="ctr">
              <a:solidFill>
                <a:schemeClr val="bg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14" name="Textfeld 13">
            <a:extLst>
              <a:ext uri="{FF2B5EF4-FFF2-40B4-BE49-F238E27FC236}">
                <a16:creationId xmlns:a16="http://schemas.microsoft.com/office/drawing/2014/main" id="{5B01A89E-52D5-408C-B716-9086EBC2B6E8}"/>
              </a:ext>
            </a:extLst>
          </p:cNvPr>
          <p:cNvSpPr txBox="1"/>
          <p:nvPr/>
        </p:nvSpPr>
        <p:spPr>
          <a:xfrm>
            <a:off x="8115078" y="495752"/>
            <a:ext cx="515463"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25" name="Rechteck: abgerundete Ecken 24">
            <a:extLst>
              <a:ext uri="{FF2B5EF4-FFF2-40B4-BE49-F238E27FC236}">
                <a16:creationId xmlns:a16="http://schemas.microsoft.com/office/drawing/2014/main" id="{5BF0B3BF-3ECE-45E2-97CA-1C24CBDA0DB8}"/>
              </a:ext>
            </a:extLst>
          </p:cNvPr>
          <p:cNvSpPr/>
          <p:nvPr/>
        </p:nvSpPr>
        <p:spPr>
          <a:xfrm>
            <a:off x="8904219" y="347448"/>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Rechteck: abgerundete Ecken 20">
            <a:extLst>
              <a:ext uri="{FF2B5EF4-FFF2-40B4-BE49-F238E27FC236}">
                <a16:creationId xmlns:a16="http://schemas.microsoft.com/office/drawing/2014/main" id="{2620A4DA-53EF-42F1-AE9F-A4A7FE587206}"/>
              </a:ext>
            </a:extLst>
          </p:cNvPr>
          <p:cNvSpPr/>
          <p:nvPr/>
        </p:nvSpPr>
        <p:spPr>
          <a:xfrm>
            <a:off x="8657003" y="57162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2" name="Gerader Verbinder 21">
            <a:extLst>
              <a:ext uri="{FF2B5EF4-FFF2-40B4-BE49-F238E27FC236}">
                <a16:creationId xmlns:a16="http://schemas.microsoft.com/office/drawing/2014/main" id="{F1733CC1-59E7-4673-A086-174C202F4CB6}"/>
              </a:ext>
            </a:extLst>
          </p:cNvPr>
          <p:cNvCxnSpPr>
            <a:cxnSpLocks/>
          </p:cNvCxnSpPr>
          <p:nvPr/>
        </p:nvCxnSpPr>
        <p:spPr>
          <a:xfrm>
            <a:off x="8688834" y="6560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F8A77D-3203-4C93-AFB0-3A56205750D9}"/>
              </a:ext>
            </a:extLst>
          </p:cNvPr>
          <p:cNvCxnSpPr>
            <a:cxnSpLocks/>
          </p:cNvCxnSpPr>
          <p:nvPr/>
        </p:nvCxnSpPr>
        <p:spPr>
          <a:xfrm flipH="1">
            <a:off x="8733713" y="6179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4E46CD65-40AA-47E6-90AC-66EB6FF16610}"/>
              </a:ext>
            </a:extLst>
          </p:cNvPr>
          <p:cNvCxnSpPr>
            <a:cxnSpLocks/>
          </p:cNvCxnSpPr>
          <p:nvPr/>
        </p:nvCxnSpPr>
        <p:spPr>
          <a:xfrm>
            <a:off x="8936484" y="429380"/>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A20C283-FBF9-4780-8C15-748DCA5D7D59}"/>
              </a:ext>
            </a:extLst>
          </p:cNvPr>
          <p:cNvCxnSpPr>
            <a:cxnSpLocks/>
          </p:cNvCxnSpPr>
          <p:nvPr/>
        </p:nvCxnSpPr>
        <p:spPr>
          <a:xfrm flipH="1">
            <a:off x="8981363" y="39128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CE201054-98D8-42DC-8229-5407879F75AE}"/>
              </a:ext>
            </a:extLst>
          </p:cNvPr>
          <p:cNvCxnSpPr>
            <a:cxnSpLocks/>
          </p:cNvCxnSpPr>
          <p:nvPr/>
        </p:nvCxnSpPr>
        <p:spPr>
          <a:xfrm>
            <a:off x="8458329" y="884675"/>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89E0EC43-A972-4367-A3AD-7FB82E361343}"/>
              </a:ext>
            </a:extLst>
          </p:cNvPr>
          <p:cNvCxnSpPr>
            <a:cxnSpLocks/>
          </p:cNvCxnSpPr>
          <p:nvPr/>
        </p:nvCxnSpPr>
        <p:spPr>
          <a:xfrm flipH="1">
            <a:off x="8503208" y="846575"/>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unde Klammer links/rechts 42">
            <a:extLst>
              <a:ext uri="{FF2B5EF4-FFF2-40B4-BE49-F238E27FC236}">
                <a16:creationId xmlns:a16="http://schemas.microsoft.com/office/drawing/2014/main" id="{8350B4F5-EB99-4AAC-92D5-ADF28CD7BA2C}"/>
              </a:ext>
            </a:extLst>
          </p:cNvPr>
          <p:cNvSpPr/>
          <p:nvPr/>
        </p:nvSpPr>
        <p:spPr>
          <a:xfrm>
            <a:off x="8436022" y="8103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feld 32">
            <a:extLst>
              <a:ext uri="{FF2B5EF4-FFF2-40B4-BE49-F238E27FC236}">
                <a16:creationId xmlns:a16="http://schemas.microsoft.com/office/drawing/2014/main" id="{E465625A-E893-4ADD-A5E6-8C09FD2CD3C3}"/>
              </a:ext>
            </a:extLst>
          </p:cNvPr>
          <p:cNvSpPr txBox="1"/>
          <p:nvPr/>
        </p:nvSpPr>
        <p:spPr>
          <a:xfrm>
            <a:off x="8360036" y="267511"/>
            <a:ext cx="523650"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Optional</a:t>
            </a:r>
          </a:p>
        </p:txBody>
      </p:sp>
      <p:sp>
        <p:nvSpPr>
          <p:cNvPr id="34" name="Textfeld 33">
            <a:extLst>
              <a:ext uri="{FF2B5EF4-FFF2-40B4-BE49-F238E27FC236}">
                <a16:creationId xmlns:a16="http://schemas.microsoft.com/office/drawing/2014/main" id="{ED63BDED-D1AB-4475-B330-32FFFE9E9CA6}"/>
              </a:ext>
            </a:extLst>
          </p:cNvPr>
          <p:cNvSpPr txBox="1"/>
          <p:nvPr/>
        </p:nvSpPr>
        <p:spPr>
          <a:xfrm>
            <a:off x="7891769" y="723868"/>
            <a:ext cx="525756" cy="289049"/>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rPr>
              <a:t>Not available</a:t>
            </a:r>
          </a:p>
        </p:txBody>
      </p:sp>
      <p:cxnSp>
        <p:nvCxnSpPr>
          <p:cNvPr id="46" name="Gerader Verbinder 45">
            <a:extLst>
              <a:ext uri="{FF2B5EF4-FFF2-40B4-BE49-F238E27FC236}">
                <a16:creationId xmlns:a16="http://schemas.microsoft.com/office/drawing/2014/main" id="{C45301A2-3303-4E3F-B41C-6B8EE25656E4}"/>
              </a:ext>
            </a:extLst>
          </p:cNvPr>
          <p:cNvCxnSpPr>
            <a:cxnSpLocks/>
          </p:cNvCxnSpPr>
          <p:nvPr/>
        </p:nvCxnSpPr>
        <p:spPr>
          <a:xfrm>
            <a:off x="8456562" y="881714"/>
            <a:ext cx="50594" cy="495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AAD7EF93-91F4-439B-99B1-32BE35783894}"/>
              </a:ext>
            </a:extLst>
          </p:cNvPr>
          <p:cNvCxnSpPr>
            <a:cxnSpLocks/>
          </p:cNvCxnSpPr>
          <p:nvPr/>
        </p:nvCxnSpPr>
        <p:spPr>
          <a:xfrm flipH="1">
            <a:off x="8501441" y="843614"/>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unde Klammer links/rechts 47">
            <a:extLst>
              <a:ext uri="{FF2B5EF4-FFF2-40B4-BE49-F238E27FC236}">
                <a16:creationId xmlns:a16="http://schemas.microsoft.com/office/drawing/2014/main" id="{B8D2A163-F639-48EA-89DE-3101C8E6F48E}"/>
              </a:ext>
            </a:extLst>
          </p:cNvPr>
          <p:cNvSpPr/>
          <p:nvPr/>
        </p:nvSpPr>
        <p:spPr>
          <a:xfrm>
            <a:off x="8434255" y="807419"/>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Content Placeholder 4">
            <a:extLst>
              <a:ext uri="{FF2B5EF4-FFF2-40B4-BE49-F238E27FC236}">
                <a16:creationId xmlns:a16="http://schemas.microsoft.com/office/drawing/2014/main" id="{1A7D151C-F822-43AF-AD9D-702CF49AD53E}"/>
              </a:ext>
            </a:extLst>
          </p:cNvPr>
          <p:cNvSpPr txBox="1">
            <a:spLocks/>
          </p:cNvSpPr>
          <p:nvPr/>
        </p:nvSpPr>
        <p:spPr>
          <a:xfrm>
            <a:off x="259199" y="3121271"/>
            <a:ext cx="5956963" cy="2373067"/>
          </a:xfrm>
          <a:prstGeom prst="rect">
            <a:avLst/>
          </a:prstGeom>
          <a:solidFill>
            <a:schemeClr val="bg1"/>
          </a:solidFill>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2E7EB5"/>
                </a:solidFill>
              </a:rPr>
              <a:t>Feature description </a:t>
            </a:r>
          </a:p>
          <a:p>
            <a:pPr marL="0" indent="0" fontAlgn="auto">
              <a:lnSpc>
                <a:spcPct val="100000"/>
              </a:lnSpc>
              <a:spcAft>
                <a:spcPts val="1200"/>
              </a:spcAft>
              <a:buNone/>
            </a:pPr>
            <a:r>
              <a:rPr lang="en-US" sz="1200" dirty="0"/>
              <a:t>When driving yourself the Adaptive distance control ensures a comfortable distance to the preceding vehicle and takes over braking maneuvers. </a:t>
            </a:r>
            <a:r>
              <a:rPr lang="en-US" sz="1200" dirty="0">
                <a:latin typeface="Bosch Office Sans" pitchFamily="34" charset="0"/>
              </a:rPr>
              <a:t> </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The ego vehicle supports the driver in keeping a safe distance to the preceding vehicle by actively reducing the acceleration and controlling the deceleration </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rPr>
              <a:t>The distance to the preceding vehicle can be changed continuously by the driver using the accelerator pedal</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t>Once activated, the feature is not deactivated by a brake application</a:t>
            </a:r>
          </a:p>
          <a:p>
            <a:pPr marL="173038" indent="-173038" defTabSz="914400" fontAlgn="base">
              <a:lnSpc>
                <a:spcPct val="100000"/>
              </a:lnSpc>
              <a:spcBef>
                <a:spcPct val="0"/>
              </a:spcBef>
              <a:spcAft>
                <a:spcPts val="300"/>
              </a:spcAft>
              <a:buFont typeface="Wingdings" panose="05000000000000000000" pitchFamily="2" charset="2"/>
              <a:buChar char="§"/>
              <a:defRPr/>
            </a:pPr>
            <a:r>
              <a:rPr lang="en-US" sz="1200" dirty="0"/>
              <a:t>The feature can be manually disengaged by the driver</a:t>
            </a:r>
          </a:p>
          <a:p>
            <a:pPr marL="538163" lvl="2" indent="-271463" fontAlgn="auto">
              <a:lnSpc>
                <a:spcPct val="100000"/>
              </a:lnSpc>
              <a:spcAft>
                <a:spcPts val="0"/>
              </a:spcAft>
              <a:buClr>
                <a:schemeClr val="tx1"/>
              </a:buClr>
              <a:buSzPct val="120000"/>
              <a:buFont typeface="Arial" charset="0"/>
              <a:buChar char="–"/>
            </a:pPr>
            <a:endParaRPr lang="en-US" sz="1200" dirty="0"/>
          </a:p>
        </p:txBody>
      </p:sp>
      <p:sp>
        <p:nvSpPr>
          <p:cNvPr id="51" name="Content Placeholder 5">
            <a:extLst>
              <a:ext uri="{FF2B5EF4-FFF2-40B4-BE49-F238E27FC236}">
                <a16:creationId xmlns:a16="http://schemas.microsoft.com/office/drawing/2014/main" id="{3E032627-C7CA-4AC3-9C5D-9D2AFC40D5E7}"/>
              </a:ext>
            </a:extLst>
          </p:cNvPr>
          <p:cNvSpPr txBox="1">
            <a:spLocks/>
          </p:cNvSpPr>
          <p:nvPr/>
        </p:nvSpPr>
        <p:spPr>
          <a:xfrm>
            <a:off x="6303713" y="1425600"/>
            <a:ext cx="4407150" cy="1938854"/>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lnSpc>
                <a:spcPct val="100000"/>
              </a:lnSpc>
              <a:spcAft>
                <a:spcPts val="1200"/>
              </a:spcAft>
              <a:buFont typeface="Wingdings 3" panose="05040102010807070707" pitchFamily="18" charset="2"/>
              <a:buNone/>
            </a:pPr>
            <a:r>
              <a:rPr lang="en-US" dirty="0"/>
              <a:t>        </a:t>
            </a:r>
            <a:r>
              <a:rPr lang="en-US" dirty="0">
                <a:solidFill>
                  <a:srgbClr val="00A8B0"/>
                </a:solidFill>
              </a:rPr>
              <a:t>Customer benefits</a:t>
            </a:r>
          </a:p>
          <a:p>
            <a:pPr marL="173038"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sym typeface="Wingdings" pitchFamily="2" charset="2"/>
              </a:rPr>
              <a:t>Closes the gap between ACC and AEB features</a:t>
            </a:r>
          </a:p>
          <a:p>
            <a:pPr marL="173038"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sym typeface="Wingdings" pitchFamily="2" charset="2"/>
              </a:rPr>
              <a:t>Increased safety due to an early and comfortable distance control before AEB features are triggered</a:t>
            </a:r>
          </a:p>
          <a:p>
            <a:pPr marL="173038" lvl="1" indent="-173038" defTabSz="914400">
              <a:lnSpc>
                <a:spcPct val="100000"/>
              </a:lnSpc>
              <a:spcBef>
                <a:spcPct val="0"/>
              </a:spcBef>
              <a:spcAft>
                <a:spcPts val="300"/>
              </a:spcAft>
              <a:buFont typeface="Wingdings" panose="05000000000000000000" pitchFamily="2" charset="2"/>
              <a:buChar char="§"/>
              <a:defRPr/>
            </a:pPr>
            <a:r>
              <a:rPr lang="en-US" sz="1200" dirty="0">
                <a:latin typeface="Bosch Office Sans" pitchFamily="34" charset="0"/>
                <a:sym typeface="Wingdings" pitchFamily="2" charset="2"/>
              </a:rPr>
              <a:t>Increased comfort </a:t>
            </a:r>
            <a:r>
              <a:rPr lang="en-US" sz="1200" dirty="0">
                <a:sym typeface="Wingdings" pitchFamily="2" charset="2"/>
              </a:rPr>
              <a:t>for the driver: easy one pedal drive</a:t>
            </a:r>
          </a:p>
          <a:p>
            <a:pPr marL="173038" lvl="1" indent="-173038" defTabSz="914400">
              <a:lnSpc>
                <a:spcPct val="100000"/>
              </a:lnSpc>
              <a:spcBef>
                <a:spcPct val="0"/>
              </a:spcBef>
              <a:spcAft>
                <a:spcPts val="300"/>
              </a:spcAft>
              <a:buFont typeface="Wingdings" panose="05000000000000000000" pitchFamily="2" charset="2"/>
              <a:buChar char="§"/>
              <a:defRPr/>
            </a:pPr>
            <a:r>
              <a:rPr lang="en-US" sz="1200" dirty="0"/>
              <a:t>In dense traffic situations: less driver adaptions of the accelerator pedal necessary</a:t>
            </a:r>
          </a:p>
          <a:p>
            <a:pPr marL="173038" lvl="1" indent="-173038" defTabSz="914400">
              <a:lnSpc>
                <a:spcPct val="100000"/>
              </a:lnSpc>
              <a:spcBef>
                <a:spcPct val="0"/>
              </a:spcBef>
              <a:spcAft>
                <a:spcPts val="300"/>
              </a:spcAft>
              <a:buFont typeface="Wingdings" panose="05000000000000000000" pitchFamily="2" charset="2"/>
              <a:buChar char="§"/>
              <a:defRPr/>
            </a:pPr>
            <a:r>
              <a:rPr lang="en-US" sz="1200" dirty="0"/>
              <a:t>Very natural and intuitive driving experience</a:t>
            </a:r>
          </a:p>
          <a:p>
            <a:pPr marL="173038" lvl="1" indent="-173038" defTabSz="914400">
              <a:lnSpc>
                <a:spcPct val="100000"/>
              </a:lnSpc>
              <a:spcBef>
                <a:spcPct val="0"/>
              </a:spcBef>
              <a:spcAft>
                <a:spcPts val="300"/>
              </a:spcAft>
              <a:buFont typeface="Wingdings" panose="05000000000000000000" pitchFamily="2" charset="2"/>
              <a:buChar char="§"/>
              <a:defRPr/>
            </a:pPr>
            <a:r>
              <a:rPr lang="en-US" sz="1200" dirty="0">
                <a:sym typeface="Wingdings" pitchFamily="2" charset="2"/>
              </a:rPr>
              <a:t>Usage of existing ACC hardware (including HMI) </a:t>
            </a:r>
          </a:p>
          <a:p>
            <a:pPr marL="171450" lvl="1" indent="-171450" defTabSz="914400" fontAlgn="base">
              <a:lnSpc>
                <a:spcPct val="100000"/>
              </a:lnSpc>
              <a:spcBef>
                <a:spcPct val="0"/>
              </a:spcBef>
              <a:spcAft>
                <a:spcPts val="200"/>
              </a:spcAft>
              <a:buFont typeface="Wingdings" panose="05000000000000000000" pitchFamily="2" charset="2"/>
              <a:buChar char="§"/>
              <a:defRPr/>
            </a:pPr>
            <a:endParaRPr lang="en-US" sz="1200" dirty="0">
              <a:solidFill>
                <a:srgbClr val="FF0000"/>
              </a:solidFill>
              <a:sym typeface="Wingdings" pitchFamily="2" charset="2"/>
            </a:endParaRPr>
          </a:p>
        </p:txBody>
      </p:sp>
      <p:sp>
        <p:nvSpPr>
          <p:cNvPr id="52" name="Content Placeholder 6">
            <a:extLst>
              <a:ext uri="{FF2B5EF4-FFF2-40B4-BE49-F238E27FC236}">
                <a16:creationId xmlns:a16="http://schemas.microsoft.com/office/drawing/2014/main" id="{505547EC-9397-4EE0-BA20-EFD2A11C56AA}"/>
              </a:ext>
            </a:extLst>
          </p:cNvPr>
          <p:cNvSpPr txBox="1">
            <a:spLocks/>
          </p:cNvSpPr>
          <p:nvPr/>
        </p:nvSpPr>
        <p:spPr>
          <a:xfrm>
            <a:off x="6303713" y="3922495"/>
            <a:ext cx="4399212" cy="1737789"/>
          </a:xfrm>
          <a:prstGeom prst="rect">
            <a:avLst/>
          </a:prstGeom>
        </p:spPr>
        <p:txBody>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514350" indent="-514350" fontAlgn="auto">
              <a:lnSpc>
                <a:spcPct val="100000"/>
              </a:lnSpc>
              <a:spcAft>
                <a:spcPts val="1200"/>
              </a:spcAft>
              <a:buNone/>
            </a:pPr>
            <a:r>
              <a:rPr lang="en-US" dirty="0"/>
              <a:t>        </a:t>
            </a:r>
            <a:r>
              <a:rPr lang="en-US" dirty="0">
                <a:solidFill>
                  <a:srgbClr val="008ECF"/>
                </a:solidFill>
              </a:rPr>
              <a:t>Required technology elements               </a:t>
            </a:r>
            <a:r>
              <a:rPr lang="en-US" sz="1200" dirty="0">
                <a:solidFill>
                  <a:srgbClr val="008ECF"/>
                </a:solidFill>
              </a:rPr>
              <a:t>(additional to main feature)</a:t>
            </a:r>
          </a:p>
          <a:p>
            <a:pPr marL="171450" lvl="2" indent="-171450" defTabSz="914400">
              <a:lnSpc>
                <a:spcPct val="100000"/>
              </a:lnSpc>
              <a:spcAft>
                <a:spcPts val="0"/>
              </a:spcAft>
              <a:buClr>
                <a:schemeClr val="tx1"/>
              </a:buClr>
              <a:buSzPct val="120000"/>
              <a:buFont typeface="Wingdings" panose="05000000000000000000" pitchFamily="2" charset="2"/>
              <a:buChar char="§"/>
              <a:defRPr/>
            </a:pPr>
            <a:r>
              <a:rPr lang="en-US" sz="1200" dirty="0"/>
              <a:t>Front Radar</a:t>
            </a:r>
          </a:p>
        </p:txBody>
      </p:sp>
      <p:pic>
        <p:nvPicPr>
          <p:cNvPr id="53" name="Picture 28">
            <a:extLst>
              <a:ext uri="{FF2B5EF4-FFF2-40B4-BE49-F238E27FC236}">
                <a16:creationId xmlns:a16="http://schemas.microsoft.com/office/drawing/2014/main" id="{1804660C-F038-4D0D-A4E8-F6B37853C63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342450" y="3894295"/>
            <a:ext cx="432000" cy="432000"/>
          </a:xfrm>
          <a:prstGeom prst="rect">
            <a:avLst/>
          </a:prstGeom>
        </p:spPr>
      </p:pic>
      <p:pic>
        <p:nvPicPr>
          <p:cNvPr id="54" name="Picture 29">
            <a:extLst>
              <a:ext uri="{FF2B5EF4-FFF2-40B4-BE49-F238E27FC236}">
                <a16:creationId xmlns:a16="http://schemas.microsoft.com/office/drawing/2014/main" id="{CED8CC0F-0ED5-410B-BF84-393CBD42AEB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303713" y="1379223"/>
            <a:ext cx="432000" cy="432000"/>
          </a:xfrm>
          <a:prstGeom prst="rect">
            <a:avLst/>
          </a:prstGeom>
        </p:spPr>
      </p:pic>
      <p:pic>
        <p:nvPicPr>
          <p:cNvPr id="55" name="Picture 30">
            <a:extLst>
              <a:ext uri="{FF2B5EF4-FFF2-40B4-BE49-F238E27FC236}">
                <a16:creationId xmlns:a16="http://schemas.microsoft.com/office/drawing/2014/main" id="{749EB97B-7024-4C65-8FDF-A25603D2CB9E}"/>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66700" y="3092696"/>
            <a:ext cx="432000" cy="432000"/>
          </a:xfrm>
          <a:prstGeom prst="rect">
            <a:avLst/>
          </a:prstGeom>
        </p:spPr>
      </p:pic>
      <p:grpSp>
        <p:nvGrpSpPr>
          <p:cNvPr id="44" name="Gruppieren 43">
            <a:extLst>
              <a:ext uri="{FF2B5EF4-FFF2-40B4-BE49-F238E27FC236}">
                <a16:creationId xmlns:a16="http://schemas.microsoft.com/office/drawing/2014/main" id="{30521186-01F5-4F60-8E81-2D3E0B2747EF}"/>
              </a:ext>
            </a:extLst>
          </p:cNvPr>
          <p:cNvGrpSpPr/>
          <p:nvPr/>
        </p:nvGrpSpPr>
        <p:grpSpPr>
          <a:xfrm>
            <a:off x="8426819" y="799814"/>
            <a:ext cx="182880" cy="182880"/>
            <a:chOff x="7122160" y="2722880"/>
            <a:chExt cx="182880" cy="182880"/>
          </a:xfrm>
        </p:grpSpPr>
        <p:sp>
          <p:nvSpPr>
            <p:cNvPr id="56" name="Rechteck: abgerundete Ecken 55">
              <a:extLst>
                <a:ext uri="{FF2B5EF4-FFF2-40B4-BE49-F238E27FC236}">
                  <a16:creationId xmlns:a16="http://schemas.microsoft.com/office/drawing/2014/main" id="{54D379A2-7C61-4185-AB47-03CE8BAA1594}"/>
                </a:ext>
              </a:extLst>
            </p:cNvPr>
            <p:cNvSpPr/>
            <p:nvPr/>
          </p:nvSpPr>
          <p:spPr>
            <a:xfrm>
              <a:off x="7122160" y="2722880"/>
              <a:ext cx="182880" cy="182880"/>
            </a:xfrm>
            <a:prstGeom prst="roundRect">
              <a:avLst/>
            </a:prstGeom>
            <a:solidFill>
              <a:schemeClr val="tx1"/>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57" name="Gerader Verbinder 56">
              <a:extLst>
                <a:ext uri="{FF2B5EF4-FFF2-40B4-BE49-F238E27FC236}">
                  <a16:creationId xmlns:a16="http://schemas.microsoft.com/office/drawing/2014/main" id="{1E32D38B-0C45-43FD-90AD-1FEEAC5C84EB}"/>
                </a:ext>
              </a:extLst>
            </p:cNvPr>
            <p:cNvCxnSpPr>
              <a:cxnSpLocks/>
            </p:cNvCxnSpPr>
            <p:nvPr/>
          </p:nvCxnSpPr>
          <p:spPr>
            <a:xfrm flipH="1">
              <a:off x="7179288" y="2768600"/>
              <a:ext cx="81246"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24FCBDDD-FDB5-46F2-A63C-9954F0CB639F}"/>
                </a:ext>
              </a:extLst>
            </p:cNvPr>
            <p:cNvCxnSpPr>
              <a:cxnSpLocks/>
            </p:cNvCxnSpPr>
            <p:nvPr/>
          </p:nvCxnSpPr>
          <p:spPr>
            <a:xfrm>
              <a:off x="7165612" y="2780476"/>
              <a:ext cx="95975" cy="676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 name="Runde Klammer links/rechts 39">
            <a:extLst>
              <a:ext uri="{FF2B5EF4-FFF2-40B4-BE49-F238E27FC236}">
                <a16:creationId xmlns:a16="http://schemas.microsoft.com/office/drawing/2014/main" id="{40CA9FC0-C92F-40D3-912D-6E871D51B343}"/>
              </a:ext>
            </a:extLst>
          </p:cNvPr>
          <p:cNvSpPr/>
          <p:nvPr/>
        </p:nvSpPr>
        <p:spPr>
          <a:xfrm>
            <a:off x="8666527" y="581780"/>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unde Klammer links/rechts 44">
            <a:extLst>
              <a:ext uri="{FF2B5EF4-FFF2-40B4-BE49-F238E27FC236}">
                <a16:creationId xmlns:a16="http://schemas.microsoft.com/office/drawing/2014/main" id="{9E6F845A-C1AF-43D3-A70F-EC150829925B}"/>
              </a:ext>
            </a:extLst>
          </p:cNvPr>
          <p:cNvSpPr/>
          <p:nvPr/>
        </p:nvSpPr>
        <p:spPr>
          <a:xfrm>
            <a:off x="8915469" y="352528"/>
            <a:ext cx="166309" cy="16510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feld 59">
            <a:extLst>
              <a:ext uri="{FF2B5EF4-FFF2-40B4-BE49-F238E27FC236}">
                <a16:creationId xmlns:a16="http://schemas.microsoft.com/office/drawing/2014/main" id="{EA58B7EC-9341-4BC6-87E1-DB681F8D910E}"/>
              </a:ext>
            </a:extLst>
          </p:cNvPr>
          <p:cNvSpPr txBox="1"/>
          <p:nvPr/>
        </p:nvSpPr>
        <p:spPr>
          <a:xfrm>
            <a:off x="9167920" y="5579266"/>
            <a:ext cx="668217" cy="281354"/>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chemeClr val="bg2">
                    <a:lumMod val="60000"/>
                    <a:lumOff val="40000"/>
                  </a:schemeClr>
                </a:solidFill>
                <a:effectLst/>
                <a:uLnTx/>
                <a:uFillTx/>
              </a:rPr>
              <a:t>PRID0071</a:t>
            </a:r>
          </a:p>
        </p:txBody>
      </p:sp>
    </p:spTree>
    <p:extLst>
      <p:ext uri="{BB962C8B-B14F-4D97-AF65-F5344CB8AC3E}">
        <p14:creationId xmlns:p14="http://schemas.microsoft.com/office/powerpoint/2010/main" val="1923362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744729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8" name="think-cell Folie" r:id="rId4" imgW="473" imgH="473" progId="TCLayout.ActiveDocument.1">
                  <p:embed/>
                </p:oleObj>
              </mc:Choice>
              <mc:Fallback>
                <p:oleObj name="think-cell Folie" r:id="rId4" imgW="473" imgH="473"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7" name="Sprechblase: rechteckig 56">
            <a:extLst>
              <a:ext uri="{FF2B5EF4-FFF2-40B4-BE49-F238E27FC236}">
                <a16:creationId xmlns:a16="http://schemas.microsoft.com/office/drawing/2014/main" id="{B90014FE-26AF-4BEE-B048-376D01C84504}"/>
              </a:ext>
            </a:extLst>
          </p:cNvPr>
          <p:cNvSpPr/>
          <p:nvPr/>
        </p:nvSpPr>
        <p:spPr>
          <a:xfrm>
            <a:off x="800100" y="1295399"/>
            <a:ext cx="9910763" cy="4046221"/>
          </a:xfrm>
          <a:custGeom>
            <a:avLst/>
            <a:gdLst>
              <a:gd name="connsiteX0" fmla="*/ 0 w 9910763"/>
              <a:gd name="connsiteY0" fmla="*/ 0 h 4046221"/>
              <a:gd name="connsiteX1" fmla="*/ 583634 w 9910763"/>
              <a:gd name="connsiteY1" fmla="*/ 0 h 4046221"/>
              <a:gd name="connsiteX2" fmla="*/ 1167268 w 9910763"/>
              <a:gd name="connsiteY2" fmla="*/ 0 h 4046221"/>
              <a:gd name="connsiteX3" fmla="*/ 1651794 w 9910763"/>
              <a:gd name="connsiteY3" fmla="*/ 0 h 4046221"/>
              <a:gd name="connsiteX4" fmla="*/ 1651794 w 9910763"/>
              <a:gd name="connsiteY4" fmla="*/ 0 h 4046221"/>
              <a:gd name="connsiteX5" fmla="*/ 2295994 w 9910763"/>
              <a:gd name="connsiteY5" fmla="*/ 0 h 4046221"/>
              <a:gd name="connsiteX6" fmla="*/ 2940193 w 9910763"/>
              <a:gd name="connsiteY6" fmla="*/ 0 h 4046221"/>
              <a:gd name="connsiteX7" fmla="*/ 4129485 w 9910763"/>
              <a:gd name="connsiteY7" fmla="*/ 0 h 4046221"/>
              <a:gd name="connsiteX8" fmla="*/ 4829662 w 9910763"/>
              <a:gd name="connsiteY8" fmla="*/ 0 h 4046221"/>
              <a:gd name="connsiteX9" fmla="*/ 5414213 w 9910763"/>
              <a:gd name="connsiteY9" fmla="*/ 0 h 4046221"/>
              <a:gd name="connsiteX10" fmla="*/ 5998765 w 9910763"/>
              <a:gd name="connsiteY10" fmla="*/ 0 h 4046221"/>
              <a:gd name="connsiteX11" fmla="*/ 6583316 w 9910763"/>
              <a:gd name="connsiteY11" fmla="*/ 0 h 4046221"/>
              <a:gd name="connsiteX12" fmla="*/ 7167868 w 9910763"/>
              <a:gd name="connsiteY12" fmla="*/ 0 h 4046221"/>
              <a:gd name="connsiteX13" fmla="*/ 7868045 w 9910763"/>
              <a:gd name="connsiteY13" fmla="*/ 0 h 4046221"/>
              <a:gd name="connsiteX14" fmla="*/ 8510409 w 9910763"/>
              <a:gd name="connsiteY14" fmla="*/ 0 h 4046221"/>
              <a:gd name="connsiteX15" fmla="*/ 8979335 w 9910763"/>
              <a:gd name="connsiteY15" fmla="*/ 0 h 4046221"/>
              <a:gd name="connsiteX16" fmla="*/ 9910763 w 9910763"/>
              <a:gd name="connsiteY16" fmla="*/ 0 h 4046221"/>
              <a:gd name="connsiteX17" fmla="*/ 9910763 w 9910763"/>
              <a:gd name="connsiteY17" fmla="*/ 674370 h 4046221"/>
              <a:gd name="connsiteX18" fmla="*/ 9910763 w 9910763"/>
              <a:gd name="connsiteY18" fmla="*/ 674370 h 4046221"/>
              <a:gd name="connsiteX19" fmla="*/ 9910763 w 9910763"/>
              <a:gd name="connsiteY19" fmla="*/ 1200379 h 4046221"/>
              <a:gd name="connsiteX20" fmla="*/ 9910763 w 9910763"/>
              <a:gd name="connsiteY20" fmla="*/ 1685925 h 4046221"/>
              <a:gd name="connsiteX21" fmla="*/ 9910763 w 9910763"/>
              <a:gd name="connsiteY21" fmla="*/ 2228793 h 4046221"/>
              <a:gd name="connsiteX22" fmla="*/ 9910763 w 9910763"/>
              <a:gd name="connsiteY22" fmla="*/ 2818867 h 4046221"/>
              <a:gd name="connsiteX23" fmla="*/ 9910763 w 9910763"/>
              <a:gd name="connsiteY23" fmla="*/ 3432544 h 4046221"/>
              <a:gd name="connsiteX24" fmla="*/ 9910763 w 9910763"/>
              <a:gd name="connsiteY24" fmla="*/ 4046221 h 4046221"/>
              <a:gd name="connsiteX25" fmla="*/ 9152773 w 9910763"/>
              <a:gd name="connsiteY25" fmla="*/ 4046221 h 4046221"/>
              <a:gd name="connsiteX26" fmla="*/ 8626035 w 9910763"/>
              <a:gd name="connsiteY26" fmla="*/ 4046221 h 4046221"/>
              <a:gd name="connsiteX27" fmla="*/ 8041483 w 9910763"/>
              <a:gd name="connsiteY27" fmla="*/ 4046221 h 4046221"/>
              <a:gd name="connsiteX28" fmla="*/ 7514744 w 9910763"/>
              <a:gd name="connsiteY28" fmla="*/ 4046221 h 4046221"/>
              <a:gd name="connsiteX29" fmla="*/ 6930193 w 9910763"/>
              <a:gd name="connsiteY29" fmla="*/ 4046221 h 4046221"/>
              <a:gd name="connsiteX30" fmla="*/ 6230016 w 9910763"/>
              <a:gd name="connsiteY30" fmla="*/ 4046221 h 4046221"/>
              <a:gd name="connsiteX31" fmla="*/ 5703277 w 9910763"/>
              <a:gd name="connsiteY31" fmla="*/ 4046221 h 4046221"/>
              <a:gd name="connsiteX32" fmla="*/ 5234351 w 9910763"/>
              <a:gd name="connsiteY32" fmla="*/ 4046221 h 4046221"/>
              <a:gd name="connsiteX33" fmla="*/ 4129485 w 9910763"/>
              <a:gd name="connsiteY33" fmla="*/ 4046221 h 4046221"/>
              <a:gd name="connsiteX34" fmla="*/ 3584393 w 9910763"/>
              <a:gd name="connsiteY34" fmla="*/ 4046221 h 4046221"/>
              <a:gd name="connsiteX35" fmla="*/ 3039301 w 9910763"/>
              <a:gd name="connsiteY35" fmla="*/ 4046221 h 4046221"/>
              <a:gd name="connsiteX36" fmla="*/ 2469432 w 9910763"/>
              <a:gd name="connsiteY36" fmla="*/ 4046221 h 4046221"/>
              <a:gd name="connsiteX37" fmla="*/ 1651794 w 9910763"/>
              <a:gd name="connsiteY37" fmla="*/ 4046221 h 4046221"/>
              <a:gd name="connsiteX38" fmla="*/ 1651794 w 9910763"/>
              <a:gd name="connsiteY38" fmla="*/ 4046221 h 4046221"/>
              <a:gd name="connsiteX39" fmla="*/ 1084678 w 9910763"/>
              <a:gd name="connsiteY39" fmla="*/ 4046221 h 4046221"/>
              <a:gd name="connsiteX40" fmla="*/ 550598 w 9910763"/>
              <a:gd name="connsiteY40" fmla="*/ 4046221 h 4046221"/>
              <a:gd name="connsiteX41" fmla="*/ 0 w 9910763"/>
              <a:gd name="connsiteY41" fmla="*/ 4046221 h 4046221"/>
              <a:gd name="connsiteX42" fmla="*/ 0 w 9910763"/>
              <a:gd name="connsiteY42" fmla="*/ 3456147 h 4046221"/>
              <a:gd name="connsiteX43" fmla="*/ 0 w 9910763"/>
              <a:gd name="connsiteY43" fmla="*/ 2936882 h 4046221"/>
              <a:gd name="connsiteX44" fmla="*/ 0 w 9910763"/>
              <a:gd name="connsiteY44" fmla="*/ 2417617 h 4046221"/>
              <a:gd name="connsiteX45" fmla="*/ 0 w 9910763"/>
              <a:gd name="connsiteY45" fmla="*/ 1685925 h 4046221"/>
              <a:gd name="connsiteX46" fmla="*/ -358076 w 9910763"/>
              <a:gd name="connsiteY46" fmla="*/ 1115098 h 4046221"/>
              <a:gd name="connsiteX47" fmla="*/ 0 w 9910763"/>
              <a:gd name="connsiteY47" fmla="*/ 674370 h 4046221"/>
              <a:gd name="connsiteX48" fmla="*/ 0 w 9910763"/>
              <a:gd name="connsiteY48" fmla="*/ 0 h 40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910763" h="4046221" fill="none" extrusionOk="0">
                <a:moveTo>
                  <a:pt x="0" y="0"/>
                </a:moveTo>
                <a:cubicBezTo>
                  <a:pt x="125103" y="7174"/>
                  <a:pt x="336357" y="-18795"/>
                  <a:pt x="583634" y="0"/>
                </a:cubicBezTo>
                <a:cubicBezTo>
                  <a:pt x="830911" y="18795"/>
                  <a:pt x="1036702" y="-2288"/>
                  <a:pt x="1167268" y="0"/>
                </a:cubicBezTo>
                <a:cubicBezTo>
                  <a:pt x="1297834" y="2288"/>
                  <a:pt x="1477015" y="6838"/>
                  <a:pt x="1651794" y="0"/>
                </a:cubicBezTo>
                <a:lnTo>
                  <a:pt x="1651794" y="0"/>
                </a:lnTo>
                <a:cubicBezTo>
                  <a:pt x="1853017" y="-19997"/>
                  <a:pt x="2042393" y="5447"/>
                  <a:pt x="2295994" y="0"/>
                </a:cubicBezTo>
                <a:cubicBezTo>
                  <a:pt x="2549595" y="-5447"/>
                  <a:pt x="2755767" y="-2016"/>
                  <a:pt x="2940193" y="0"/>
                </a:cubicBezTo>
                <a:cubicBezTo>
                  <a:pt x="3124619" y="2016"/>
                  <a:pt x="3667514" y="39568"/>
                  <a:pt x="4129485" y="0"/>
                </a:cubicBezTo>
                <a:cubicBezTo>
                  <a:pt x="4287145" y="33561"/>
                  <a:pt x="4548307" y="33884"/>
                  <a:pt x="4829662" y="0"/>
                </a:cubicBezTo>
                <a:cubicBezTo>
                  <a:pt x="5111017" y="-33884"/>
                  <a:pt x="5133987" y="-13988"/>
                  <a:pt x="5414213" y="0"/>
                </a:cubicBezTo>
                <a:cubicBezTo>
                  <a:pt x="5694439" y="13988"/>
                  <a:pt x="5709388" y="-11075"/>
                  <a:pt x="5998765" y="0"/>
                </a:cubicBezTo>
                <a:cubicBezTo>
                  <a:pt x="6288142" y="11075"/>
                  <a:pt x="6427203" y="-17062"/>
                  <a:pt x="6583316" y="0"/>
                </a:cubicBezTo>
                <a:cubicBezTo>
                  <a:pt x="6739429" y="17062"/>
                  <a:pt x="6887516" y="-23161"/>
                  <a:pt x="7167868" y="0"/>
                </a:cubicBezTo>
                <a:cubicBezTo>
                  <a:pt x="7448220" y="23161"/>
                  <a:pt x="7523668" y="-10592"/>
                  <a:pt x="7868045" y="0"/>
                </a:cubicBezTo>
                <a:cubicBezTo>
                  <a:pt x="8212422" y="10592"/>
                  <a:pt x="8226923" y="12374"/>
                  <a:pt x="8510409" y="0"/>
                </a:cubicBezTo>
                <a:cubicBezTo>
                  <a:pt x="8793895" y="-12374"/>
                  <a:pt x="8877706" y="-18424"/>
                  <a:pt x="8979335" y="0"/>
                </a:cubicBezTo>
                <a:cubicBezTo>
                  <a:pt x="9080964" y="18424"/>
                  <a:pt x="9654270" y="-5300"/>
                  <a:pt x="9910763" y="0"/>
                </a:cubicBezTo>
                <a:cubicBezTo>
                  <a:pt x="9927648" y="187471"/>
                  <a:pt x="9913342" y="471924"/>
                  <a:pt x="9910763" y="674370"/>
                </a:cubicBezTo>
                <a:lnTo>
                  <a:pt x="9910763" y="674370"/>
                </a:lnTo>
                <a:cubicBezTo>
                  <a:pt x="9936078" y="812300"/>
                  <a:pt x="9893147" y="958282"/>
                  <a:pt x="9910763" y="1200379"/>
                </a:cubicBezTo>
                <a:cubicBezTo>
                  <a:pt x="9928379" y="1442476"/>
                  <a:pt x="9919520" y="1480464"/>
                  <a:pt x="9910763" y="1685925"/>
                </a:cubicBezTo>
                <a:cubicBezTo>
                  <a:pt x="9910538" y="1948797"/>
                  <a:pt x="9932583" y="2031051"/>
                  <a:pt x="9910763" y="2228793"/>
                </a:cubicBezTo>
                <a:cubicBezTo>
                  <a:pt x="9888943" y="2426535"/>
                  <a:pt x="9916265" y="2668343"/>
                  <a:pt x="9910763" y="2818867"/>
                </a:cubicBezTo>
                <a:cubicBezTo>
                  <a:pt x="9905261" y="2969391"/>
                  <a:pt x="9926374" y="3250122"/>
                  <a:pt x="9910763" y="3432544"/>
                </a:cubicBezTo>
                <a:cubicBezTo>
                  <a:pt x="9895152" y="3614966"/>
                  <a:pt x="9932969" y="3883413"/>
                  <a:pt x="9910763" y="4046221"/>
                </a:cubicBezTo>
                <a:cubicBezTo>
                  <a:pt x="9573869" y="4059401"/>
                  <a:pt x="9511554" y="4040878"/>
                  <a:pt x="9152773" y="4046221"/>
                </a:cubicBezTo>
                <a:cubicBezTo>
                  <a:pt x="8793992" y="4051565"/>
                  <a:pt x="8808128" y="4026420"/>
                  <a:pt x="8626035" y="4046221"/>
                </a:cubicBezTo>
                <a:cubicBezTo>
                  <a:pt x="8443942" y="4066022"/>
                  <a:pt x="8274742" y="4036082"/>
                  <a:pt x="8041483" y="4046221"/>
                </a:cubicBezTo>
                <a:cubicBezTo>
                  <a:pt x="7808224" y="4056360"/>
                  <a:pt x="7704313" y="4064118"/>
                  <a:pt x="7514744" y="4046221"/>
                </a:cubicBezTo>
                <a:cubicBezTo>
                  <a:pt x="7325175" y="4028324"/>
                  <a:pt x="7066053" y="4047611"/>
                  <a:pt x="6930193" y="4046221"/>
                </a:cubicBezTo>
                <a:cubicBezTo>
                  <a:pt x="6794333" y="4044831"/>
                  <a:pt x="6552526" y="4065717"/>
                  <a:pt x="6230016" y="4046221"/>
                </a:cubicBezTo>
                <a:cubicBezTo>
                  <a:pt x="5907506" y="4026725"/>
                  <a:pt x="5861514" y="4021803"/>
                  <a:pt x="5703277" y="4046221"/>
                </a:cubicBezTo>
                <a:cubicBezTo>
                  <a:pt x="5545040" y="4070639"/>
                  <a:pt x="5419445" y="4063641"/>
                  <a:pt x="5234351" y="4046221"/>
                </a:cubicBezTo>
                <a:cubicBezTo>
                  <a:pt x="5049257" y="4028801"/>
                  <a:pt x="4519349" y="4055892"/>
                  <a:pt x="4129485" y="4046221"/>
                </a:cubicBezTo>
                <a:cubicBezTo>
                  <a:pt x="3902931" y="4024764"/>
                  <a:pt x="3777604" y="4037136"/>
                  <a:pt x="3584393" y="4046221"/>
                </a:cubicBezTo>
                <a:cubicBezTo>
                  <a:pt x="3391182" y="4055306"/>
                  <a:pt x="3229633" y="4022900"/>
                  <a:pt x="3039301" y="4046221"/>
                </a:cubicBezTo>
                <a:cubicBezTo>
                  <a:pt x="2848969" y="4069542"/>
                  <a:pt x="2605053" y="4024420"/>
                  <a:pt x="2469432" y="4046221"/>
                </a:cubicBezTo>
                <a:cubicBezTo>
                  <a:pt x="2333811" y="4068022"/>
                  <a:pt x="1940658" y="4060822"/>
                  <a:pt x="1651794" y="4046221"/>
                </a:cubicBezTo>
                <a:lnTo>
                  <a:pt x="1651794" y="4046221"/>
                </a:lnTo>
                <a:cubicBezTo>
                  <a:pt x="1502043" y="4053201"/>
                  <a:pt x="1236049" y="4071105"/>
                  <a:pt x="1084678" y="4046221"/>
                </a:cubicBezTo>
                <a:cubicBezTo>
                  <a:pt x="933307" y="4021337"/>
                  <a:pt x="712967" y="4048651"/>
                  <a:pt x="550598" y="4046221"/>
                </a:cubicBezTo>
                <a:cubicBezTo>
                  <a:pt x="388229" y="4043791"/>
                  <a:pt x="232988" y="4045343"/>
                  <a:pt x="0" y="4046221"/>
                </a:cubicBezTo>
                <a:cubicBezTo>
                  <a:pt x="7598" y="3783029"/>
                  <a:pt x="-10613" y="3675793"/>
                  <a:pt x="0" y="3456147"/>
                </a:cubicBezTo>
                <a:cubicBezTo>
                  <a:pt x="10613" y="3236501"/>
                  <a:pt x="-23632" y="3097865"/>
                  <a:pt x="0" y="2936882"/>
                </a:cubicBezTo>
                <a:cubicBezTo>
                  <a:pt x="23632" y="2775900"/>
                  <a:pt x="15912" y="2628073"/>
                  <a:pt x="0" y="2417617"/>
                </a:cubicBezTo>
                <a:cubicBezTo>
                  <a:pt x="-15912" y="2207162"/>
                  <a:pt x="-34936" y="1976082"/>
                  <a:pt x="0" y="1685925"/>
                </a:cubicBezTo>
                <a:cubicBezTo>
                  <a:pt x="-120188" y="1493220"/>
                  <a:pt x="-258888" y="1315743"/>
                  <a:pt x="-358076" y="1115098"/>
                </a:cubicBezTo>
                <a:cubicBezTo>
                  <a:pt x="-169481" y="903763"/>
                  <a:pt x="-167027" y="854878"/>
                  <a:pt x="0" y="674370"/>
                </a:cubicBezTo>
                <a:cubicBezTo>
                  <a:pt x="30165" y="427472"/>
                  <a:pt x="27593" y="310628"/>
                  <a:pt x="0" y="0"/>
                </a:cubicBezTo>
                <a:close/>
              </a:path>
              <a:path w="9910763" h="4046221" stroke="0" extrusionOk="0">
                <a:moveTo>
                  <a:pt x="0" y="0"/>
                </a:moveTo>
                <a:cubicBezTo>
                  <a:pt x="183386" y="-25037"/>
                  <a:pt x="340552" y="25139"/>
                  <a:pt x="534080" y="0"/>
                </a:cubicBezTo>
                <a:cubicBezTo>
                  <a:pt x="727608" y="-25139"/>
                  <a:pt x="857570" y="-15203"/>
                  <a:pt x="1035124" y="0"/>
                </a:cubicBezTo>
                <a:cubicBezTo>
                  <a:pt x="1212678" y="15203"/>
                  <a:pt x="1352311" y="-23764"/>
                  <a:pt x="1651794" y="0"/>
                </a:cubicBezTo>
                <a:lnTo>
                  <a:pt x="1651794" y="0"/>
                </a:lnTo>
                <a:cubicBezTo>
                  <a:pt x="1910769" y="15917"/>
                  <a:pt x="2026520" y="-16182"/>
                  <a:pt x="2246440" y="0"/>
                </a:cubicBezTo>
                <a:cubicBezTo>
                  <a:pt x="2466360" y="16182"/>
                  <a:pt x="2603498" y="-13322"/>
                  <a:pt x="2816309" y="0"/>
                </a:cubicBezTo>
                <a:cubicBezTo>
                  <a:pt x="3029120" y="13322"/>
                  <a:pt x="3257072" y="20187"/>
                  <a:pt x="3386178" y="0"/>
                </a:cubicBezTo>
                <a:cubicBezTo>
                  <a:pt x="3515284" y="-20187"/>
                  <a:pt x="3813908" y="34482"/>
                  <a:pt x="4129485" y="0"/>
                </a:cubicBezTo>
                <a:cubicBezTo>
                  <a:pt x="4346323" y="16191"/>
                  <a:pt x="4510906" y="10784"/>
                  <a:pt x="4771849" y="0"/>
                </a:cubicBezTo>
                <a:cubicBezTo>
                  <a:pt x="5032792" y="-10784"/>
                  <a:pt x="5114779" y="-1213"/>
                  <a:pt x="5240775" y="0"/>
                </a:cubicBezTo>
                <a:cubicBezTo>
                  <a:pt x="5366771" y="1213"/>
                  <a:pt x="5670696" y="-28283"/>
                  <a:pt x="5883139" y="0"/>
                </a:cubicBezTo>
                <a:cubicBezTo>
                  <a:pt x="6095582" y="28283"/>
                  <a:pt x="6207063" y="-7554"/>
                  <a:pt x="6525504" y="0"/>
                </a:cubicBezTo>
                <a:cubicBezTo>
                  <a:pt x="6843945" y="7554"/>
                  <a:pt x="6856310" y="-22900"/>
                  <a:pt x="7110055" y="0"/>
                </a:cubicBezTo>
                <a:cubicBezTo>
                  <a:pt x="7363800" y="22900"/>
                  <a:pt x="7614267" y="16739"/>
                  <a:pt x="7868045" y="0"/>
                </a:cubicBezTo>
                <a:cubicBezTo>
                  <a:pt x="8121823" y="-16739"/>
                  <a:pt x="8431179" y="35470"/>
                  <a:pt x="8626035" y="0"/>
                </a:cubicBezTo>
                <a:cubicBezTo>
                  <a:pt x="8820891" y="-35470"/>
                  <a:pt x="9027209" y="3092"/>
                  <a:pt x="9152773" y="0"/>
                </a:cubicBezTo>
                <a:cubicBezTo>
                  <a:pt x="9278337" y="-3092"/>
                  <a:pt x="9536314" y="9490"/>
                  <a:pt x="9910763" y="0"/>
                </a:cubicBezTo>
                <a:cubicBezTo>
                  <a:pt x="9902450" y="243702"/>
                  <a:pt x="9904419" y="446662"/>
                  <a:pt x="9910763" y="674370"/>
                </a:cubicBezTo>
                <a:lnTo>
                  <a:pt x="9910763" y="674370"/>
                </a:lnTo>
                <a:cubicBezTo>
                  <a:pt x="9896003" y="783088"/>
                  <a:pt x="9921548" y="1032759"/>
                  <a:pt x="9910763" y="1149801"/>
                </a:cubicBezTo>
                <a:cubicBezTo>
                  <a:pt x="9899978" y="1266843"/>
                  <a:pt x="9924718" y="1527831"/>
                  <a:pt x="9910763" y="1685925"/>
                </a:cubicBezTo>
                <a:cubicBezTo>
                  <a:pt x="9929320" y="1913996"/>
                  <a:pt x="9901993" y="2102492"/>
                  <a:pt x="9910763" y="2299602"/>
                </a:cubicBezTo>
                <a:cubicBezTo>
                  <a:pt x="9919533" y="2496712"/>
                  <a:pt x="9933967" y="2675497"/>
                  <a:pt x="9910763" y="2842470"/>
                </a:cubicBezTo>
                <a:cubicBezTo>
                  <a:pt x="9887559" y="3009443"/>
                  <a:pt x="9926456" y="3166870"/>
                  <a:pt x="9910763" y="3432544"/>
                </a:cubicBezTo>
                <a:cubicBezTo>
                  <a:pt x="9895070" y="3698218"/>
                  <a:pt x="9900350" y="3897968"/>
                  <a:pt x="9910763" y="4046221"/>
                </a:cubicBezTo>
                <a:cubicBezTo>
                  <a:pt x="9708496" y="4064209"/>
                  <a:pt x="9647995" y="4050853"/>
                  <a:pt x="9441837" y="4046221"/>
                </a:cubicBezTo>
                <a:cubicBezTo>
                  <a:pt x="9235679" y="4041589"/>
                  <a:pt x="9061573" y="4054433"/>
                  <a:pt x="8741660" y="4046221"/>
                </a:cubicBezTo>
                <a:cubicBezTo>
                  <a:pt x="8421747" y="4038009"/>
                  <a:pt x="8472742" y="4030691"/>
                  <a:pt x="8214921" y="4046221"/>
                </a:cubicBezTo>
                <a:cubicBezTo>
                  <a:pt x="7957100" y="4061751"/>
                  <a:pt x="7701891" y="4082784"/>
                  <a:pt x="7456932" y="4046221"/>
                </a:cubicBezTo>
                <a:cubicBezTo>
                  <a:pt x="7211973" y="4009658"/>
                  <a:pt x="7147880" y="4042113"/>
                  <a:pt x="6872380" y="4046221"/>
                </a:cubicBezTo>
                <a:cubicBezTo>
                  <a:pt x="6596880" y="4050329"/>
                  <a:pt x="6507137" y="4037464"/>
                  <a:pt x="6403454" y="4046221"/>
                </a:cubicBezTo>
                <a:cubicBezTo>
                  <a:pt x="6299771" y="4054978"/>
                  <a:pt x="5957979" y="4047759"/>
                  <a:pt x="5703277" y="4046221"/>
                </a:cubicBezTo>
                <a:cubicBezTo>
                  <a:pt x="5448575" y="4044683"/>
                  <a:pt x="5388491" y="4054756"/>
                  <a:pt x="5176539" y="4046221"/>
                </a:cubicBezTo>
                <a:cubicBezTo>
                  <a:pt x="4964587" y="4037686"/>
                  <a:pt x="4479438" y="4076187"/>
                  <a:pt x="4129485" y="4046221"/>
                </a:cubicBezTo>
                <a:cubicBezTo>
                  <a:pt x="3859752" y="4015978"/>
                  <a:pt x="3756954" y="4023490"/>
                  <a:pt x="3460508" y="4046221"/>
                </a:cubicBezTo>
                <a:cubicBezTo>
                  <a:pt x="3164062" y="4068952"/>
                  <a:pt x="3152018" y="4064793"/>
                  <a:pt x="2890640" y="4046221"/>
                </a:cubicBezTo>
                <a:cubicBezTo>
                  <a:pt x="2629262" y="4027649"/>
                  <a:pt x="2461129" y="4063901"/>
                  <a:pt x="2246440" y="4046221"/>
                </a:cubicBezTo>
                <a:cubicBezTo>
                  <a:pt x="2031751" y="4028541"/>
                  <a:pt x="1889325" y="4033951"/>
                  <a:pt x="1651794" y="4046221"/>
                </a:cubicBezTo>
                <a:lnTo>
                  <a:pt x="1651794" y="4046221"/>
                </a:lnTo>
                <a:cubicBezTo>
                  <a:pt x="1536810" y="4061005"/>
                  <a:pt x="1212247" y="4068815"/>
                  <a:pt x="1101196" y="4046221"/>
                </a:cubicBezTo>
                <a:cubicBezTo>
                  <a:pt x="990145" y="4023627"/>
                  <a:pt x="766276" y="4043325"/>
                  <a:pt x="550598" y="4046221"/>
                </a:cubicBezTo>
                <a:cubicBezTo>
                  <a:pt x="334920" y="4049117"/>
                  <a:pt x="184256" y="4054787"/>
                  <a:pt x="0" y="4046221"/>
                </a:cubicBezTo>
                <a:cubicBezTo>
                  <a:pt x="23135" y="3752446"/>
                  <a:pt x="-11075" y="3690642"/>
                  <a:pt x="0" y="3408941"/>
                </a:cubicBezTo>
                <a:cubicBezTo>
                  <a:pt x="11075" y="3127240"/>
                  <a:pt x="4878" y="3063118"/>
                  <a:pt x="0" y="2818867"/>
                </a:cubicBezTo>
                <a:cubicBezTo>
                  <a:pt x="-4878" y="2574616"/>
                  <a:pt x="-4299" y="2433958"/>
                  <a:pt x="0" y="2228793"/>
                </a:cubicBezTo>
                <a:cubicBezTo>
                  <a:pt x="4299" y="2023628"/>
                  <a:pt x="-19788" y="1807948"/>
                  <a:pt x="0" y="1685925"/>
                </a:cubicBezTo>
                <a:cubicBezTo>
                  <a:pt x="-152476" y="1490381"/>
                  <a:pt x="-245497" y="1311944"/>
                  <a:pt x="-358076" y="1115098"/>
                </a:cubicBezTo>
                <a:cubicBezTo>
                  <a:pt x="-215638" y="912307"/>
                  <a:pt x="-121011" y="858893"/>
                  <a:pt x="0" y="674370"/>
                </a:cubicBezTo>
                <a:cubicBezTo>
                  <a:pt x="23995" y="433886"/>
                  <a:pt x="7056" y="258068"/>
                  <a:pt x="0" y="0"/>
                </a:cubicBezTo>
                <a:close/>
              </a:path>
            </a:pathLst>
          </a:custGeom>
          <a:solidFill>
            <a:schemeClr val="bg2">
              <a:lumMod val="40000"/>
              <a:lumOff val="60000"/>
            </a:schemeClr>
          </a:solidFill>
          <a:ln w="12700" cap="flat" cmpd="sng" algn="ctr">
            <a:solidFill>
              <a:srgbClr val="3F136C"/>
            </a:solidFill>
            <a:prstDash val="dash"/>
            <a:extLst>
              <a:ext uri="{C807C97D-BFC1-408E-A445-0C87EB9F89A2}">
                <ask:lineSketchStyleProps xmlns:ask="http://schemas.microsoft.com/office/drawing/2018/sketchyshapes" sd="1219033472">
                  <a:prstGeom prst="wedgeRectCallout">
                    <a:avLst>
                      <a:gd name="adj1" fmla="val -53613"/>
                      <a:gd name="adj2" fmla="val -22441"/>
                    </a:avLst>
                  </a:prstGeom>
                  <ask:type>
                    <ask:lineSketchFreehand/>
                  </ask:type>
                </ask:lineSketchStyleProps>
              </a:ext>
            </a:extLs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0" name="Sprechblase: rechteckig 19">
            <a:extLst>
              <a:ext uri="{FF2B5EF4-FFF2-40B4-BE49-F238E27FC236}">
                <a16:creationId xmlns:a16="http://schemas.microsoft.com/office/drawing/2014/main" id="{821C2640-96D2-4239-9F1F-A1EF890F63F9}"/>
              </a:ext>
            </a:extLst>
          </p:cNvPr>
          <p:cNvSpPr/>
          <p:nvPr/>
        </p:nvSpPr>
        <p:spPr>
          <a:xfrm>
            <a:off x="954379" y="3345181"/>
            <a:ext cx="4682833" cy="1859279"/>
          </a:xfrm>
          <a:custGeom>
            <a:avLst/>
            <a:gdLst>
              <a:gd name="connsiteX0" fmla="*/ 0 w 4682833"/>
              <a:gd name="connsiteY0" fmla="*/ 0 h 1859279"/>
              <a:gd name="connsiteX1" fmla="*/ 398041 w 4682833"/>
              <a:gd name="connsiteY1" fmla="*/ 0 h 1859279"/>
              <a:gd name="connsiteX2" fmla="*/ 780472 w 4682833"/>
              <a:gd name="connsiteY2" fmla="*/ 0 h 1859279"/>
              <a:gd name="connsiteX3" fmla="*/ 780472 w 4682833"/>
              <a:gd name="connsiteY3" fmla="*/ 0 h 1859279"/>
              <a:gd name="connsiteX4" fmla="*/ 1365826 w 4682833"/>
              <a:gd name="connsiteY4" fmla="*/ 0 h 1859279"/>
              <a:gd name="connsiteX5" fmla="*/ 1951180 w 4682833"/>
              <a:gd name="connsiteY5" fmla="*/ 0 h 1859279"/>
              <a:gd name="connsiteX6" fmla="*/ 2579460 w 4682833"/>
              <a:gd name="connsiteY6" fmla="*/ 0 h 1859279"/>
              <a:gd name="connsiteX7" fmla="*/ 3180424 w 4682833"/>
              <a:gd name="connsiteY7" fmla="*/ 0 h 1859279"/>
              <a:gd name="connsiteX8" fmla="*/ 3781388 w 4682833"/>
              <a:gd name="connsiteY8" fmla="*/ 0 h 1859279"/>
              <a:gd name="connsiteX9" fmla="*/ 4682833 w 4682833"/>
              <a:gd name="connsiteY9" fmla="*/ 0 h 1859279"/>
              <a:gd name="connsiteX10" fmla="*/ 4682833 w 4682833"/>
              <a:gd name="connsiteY10" fmla="*/ 309880 h 1859279"/>
              <a:gd name="connsiteX11" fmla="*/ 4682833 w 4682833"/>
              <a:gd name="connsiteY11" fmla="*/ 309880 h 1859279"/>
              <a:gd name="connsiteX12" fmla="*/ 4682833 w 4682833"/>
              <a:gd name="connsiteY12" fmla="*/ 774700 h 1859279"/>
              <a:gd name="connsiteX13" fmla="*/ 4682833 w 4682833"/>
              <a:gd name="connsiteY13" fmla="*/ 1338681 h 1859279"/>
              <a:gd name="connsiteX14" fmla="*/ 4682833 w 4682833"/>
              <a:gd name="connsiteY14" fmla="*/ 1859279 h 1859279"/>
              <a:gd name="connsiteX15" fmla="*/ 3999920 w 4682833"/>
              <a:gd name="connsiteY15" fmla="*/ 1859279 h 1859279"/>
              <a:gd name="connsiteX16" fmla="*/ 3344323 w 4682833"/>
              <a:gd name="connsiteY16" fmla="*/ 1859279 h 1859279"/>
              <a:gd name="connsiteX17" fmla="*/ 2661410 w 4682833"/>
              <a:gd name="connsiteY17" fmla="*/ 1859279 h 1859279"/>
              <a:gd name="connsiteX18" fmla="*/ 1951180 w 4682833"/>
              <a:gd name="connsiteY18" fmla="*/ 1859279 h 1859279"/>
              <a:gd name="connsiteX19" fmla="*/ 1354119 w 4682833"/>
              <a:gd name="connsiteY19" fmla="*/ 1859279 h 1859279"/>
              <a:gd name="connsiteX20" fmla="*/ 780472 w 4682833"/>
              <a:gd name="connsiteY20" fmla="*/ 1859279 h 1859279"/>
              <a:gd name="connsiteX21" fmla="*/ 780472 w 4682833"/>
              <a:gd name="connsiteY21" fmla="*/ 1859279 h 1859279"/>
              <a:gd name="connsiteX22" fmla="*/ 398041 w 4682833"/>
              <a:gd name="connsiteY22" fmla="*/ 1859279 h 1859279"/>
              <a:gd name="connsiteX23" fmla="*/ 0 w 4682833"/>
              <a:gd name="connsiteY23" fmla="*/ 1859279 h 1859279"/>
              <a:gd name="connsiteX24" fmla="*/ 0 w 4682833"/>
              <a:gd name="connsiteY24" fmla="*/ 1295298 h 1859279"/>
              <a:gd name="connsiteX25" fmla="*/ 0 w 4682833"/>
              <a:gd name="connsiteY25" fmla="*/ 774700 h 1859279"/>
              <a:gd name="connsiteX26" fmla="*/ -487811 w 4682833"/>
              <a:gd name="connsiteY26" fmla="*/ 374812 h 1859279"/>
              <a:gd name="connsiteX27" fmla="*/ 0 w 4682833"/>
              <a:gd name="connsiteY27" fmla="*/ 309880 h 1859279"/>
              <a:gd name="connsiteX28" fmla="*/ 0 w 4682833"/>
              <a:gd name="connsiteY28" fmla="*/ 0 h 185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82833" h="1859279" fill="none" extrusionOk="0">
                <a:moveTo>
                  <a:pt x="0" y="0"/>
                </a:moveTo>
                <a:cubicBezTo>
                  <a:pt x="93281" y="-9708"/>
                  <a:pt x="265307" y="-2203"/>
                  <a:pt x="398041" y="0"/>
                </a:cubicBezTo>
                <a:cubicBezTo>
                  <a:pt x="530775" y="2203"/>
                  <a:pt x="643656" y="6520"/>
                  <a:pt x="780472" y="0"/>
                </a:cubicBezTo>
                <a:lnTo>
                  <a:pt x="780472" y="0"/>
                </a:lnTo>
                <a:cubicBezTo>
                  <a:pt x="952305" y="20196"/>
                  <a:pt x="1203708" y="-7446"/>
                  <a:pt x="1365826" y="0"/>
                </a:cubicBezTo>
                <a:cubicBezTo>
                  <a:pt x="1527944" y="7446"/>
                  <a:pt x="1784187" y="4257"/>
                  <a:pt x="1951180" y="0"/>
                </a:cubicBezTo>
                <a:cubicBezTo>
                  <a:pt x="2173922" y="-29639"/>
                  <a:pt x="2329710" y="7307"/>
                  <a:pt x="2579460" y="0"/>
                </a:cubicBezTo>
                <a:cubicBezTo>
                  <a:pt x="2829210" y="-7307"/>
                  <a:pt x="2940466" y="-24475"/>
                  <a:pt x="3180424" y="0"/>
                </a:cubicBezTo>
                <a:cubicBezTo>
                  <a:pt x="3420382" y="24475"/>
                  <a:pt x="3601118" y="21802"/>
                  <a:pt x="3781388" y="0"/>
                </a:cubicBezTo>
                <a:cubicBezTo>
                  <a:pt x="3961658" y="-21802"/>
                  <a:pt x="4338050" y="39680"/>
                  <a:pt x="4682833" y="0"/>
                </a:cubicBezTo>
                <a:cubicBezTo>
                  <a:pt x="4689719" y="127084"/>
                  <a:pt x="4680610" y="170528"/>
                  <a:pt x="4682833" y="309880"/>
                </a:cubicBezTo>
                <a:lnTo>
                  <a:pt x="4682833" y="309880"/>
                </a:lnTo>
                <a:cubicBezTo>
                  <a:pt x="4687369" y="450213"/>
                  <a:pt x="4693939" y="613794"/>
                  <a:pt x="4682833" y="774700"/>
                </a:cubicBezTo>
                <a:cubicBezTo>
                  <a:pt x="4710727" y="900265"/>
                  <a:pt x="4673304" y="1200733"/>
                  <a:pt x="4682833" y="1338681"/>
                </a:cubicBezTo>
                <a:cubicBezTo>
                  <a:pt x="4692362" y="1476629"/>
                  <a:pt x="4663477" y="1631304"/>
                  <a:pt x="4682833" y="1859279"/>
                </a:cubicBezTo>
                <a:cubicBezTo>
                  <a:pt x="4452684" y="1846752"/>
                  <a:pt x="4194845" y="1876656"/>
                  <a:pt x="3999920" y="1859279"/>
                </a:cubicBezTo>
                <a:cubicBezTo>
                  <a:pt x="3804995" y="1841902"/>
                  <a:pt x="3553483" y="1841902"/>
                  <a:pt x="3344323" y="1859279"/>
                </a:cubicBezTo>
                <a:cubicBezTo>
                  <a:pt x="3135163" y="1876656"/>
                  <a:pt x="2966557" y="1880501"/>
                  <a:pt x="2661410" y="1859279"/>
                </a:cubicBezTo>
                <a:cubicBezTo>
                  <a:pt x="2356263" y="1838057"/>
                  <a:pt x="2169424" y="1838664"/>
                  <a:pt x="1951180" y="1859279"/>
                </a:cubicBezTo>
                <a:cubicBezTo>
                  <a:pt x="1699960" y="1843290"/>
                  <a:pt x="1484192" y="1875948"/>
                  <a:pt x="1354119" y="1859279"/>
                </a:cubicBezTo>
                <a:cubicBezTo>
                  <a:pt x="1224046" y="1842610"/>
                  <a:pt x="1024609" y="1833353"/>
                  <a:pt x="780472" y="1859279"/>
                </a:cubicBezTo>
                <a:lnTo>
                  <a:pt x="780472" y="1859279"/>
                </a:lnTo>
                <a:cubicBezTo>
                  <a:pt x="675003" y="1871176"/>
                  <a:pt x="511695" y="1872244"/>
                  <a:pt x="398041" y="1859279"/>
                </a:cubicBezTo>
                <a:cubicBezTo>
                  <a:pt x="284387" y="1846314"/>
                  <a:pt x="80515" y="1876823"/>
                  <a:pt x="0" y="1859279"/>
                </a:cubicBezTo>
                <a:cubicBezTo>
                  <a:pt x="23867" y="1728251"/>
                  <a:pt x="-1073" y="1436397"/>
                  <a:pt x="0" y="1295298"/>
                </a:cubicBezTo>
                <a:cubicBezTo>
                  <a:pt x="1073" y="1154199"/>
                  <a:pt x="-11738" y="1028599"/>
                  <a:pt x="0" y="774700"/>
                </a:cubicBezTo>
                <a:cubicBezTo>
                  <a:pt x="-144369" y="625329"/>
                  <a:pt x="-366931" y="506284"/>
                  <a:pt x="-487811" y="374812"/>
                </a:cubicBezTo>
                <a:cubicBezTo>
                  <a:pt x="-259885" y="327198"/>
                  <a:pt x="-227779" y="329585"/>
                  <a:pt x="0" y="309880"/>
                </a:cubicBezTo>
                <a:cubicBezTo>
                  <a:pt x="10387" y="162007"/>
                  <a:pt x="3984" y="113009"/>
                  <a:pt x="0" y="0"/>
                </a:cubicBezTo>
                <a:close/>
              </a:path>
              <a:path w="4682833" h="1859279" stroke="0" extrusionOk="0">
                <a:moveTo>
                  <a:pt x="0" y="0"/>
                </a:moveTo>
                <a:cubicBezTo>
                  <a:pt x="133119" y="-10612"/>
                  <a:pt x="266346" y="10050"/>
                  <a:pt x="382431" y="0"/>
                </a:cubicBezTo>
                <a:cubicBezTo>
                  <a:pt x="498516" y="-10050"/>
                  <a:pt x="690901" y="-12390"/>
                  <a:pt x="780472" y="0"/>
                </a:cubicBezTo>
                <a:lnTo>
                  <a:pt x="780472" y="0"/>
                </a:lnTo>
                <a:cubicBezTo>
                  <a:pt x="983862" y="13477"/>
                  <a:pt x="1214076" y="-5012"/>
                  <a:pt x="1389240" y="0"/>
                </a:cubicBezTo>
                <a:cubicBezTo>
                  <a:pt x="1564404" y="5012"/>
                  <a:pt x="1755826" y="23473"/>
                  <a:pt x="1951180" y="0"/>
                </a:cubicBezTo>
                <a:cubicBezTo>
                  <a:pt x="2091573" y="24386"/>
                  <a:pt x="2271491" y="20997"/>
                  <a:pt x="2579460" y="0"/>
                </a:cubicBezTo>
                <a:cubicBezTo>
                  <a:pt x="2887429" y="-20997"/>
                  <a:pt x="2949883" y="-16179"/>
                  <a:pt x="3317007" y="0"/>
                </a:cubicBezTo>
                <a:cubicBezTo>
                  <a:pt x="3684131" y="16179"/>
                  <a:pt x="3777833" y="-5063"/>
                  <a:pt x="3945287" y="0"/>
                </a:cubicBezTo>
                <a:cubicBezTo>
                  <a:pt x="4112741" y="5063"/>
                  <a:pt x="4527217" y="-20127"/>
                  <a:pt x="4682833" y="0"/>
                </a:cubicBezTo>
                <a:cubicBezTo>
                  <a:pt x="4694436" y="142762"/>
                  <a:pt x="4687590" y="178688"/>
                  <a:pt x="4682833" y="309880"/>
                </a:cubicBezTo>
                <a:lnTo>
                  <a:pt x="4682833" y="309880"/>
                </a:lnTo>
                <a:cubicBezTo>
                  <a:pt x="4665852" y="527524"/>
                  <a:pt x="4688174" y="596171"/>
                  <a:pt x="4682833" y="774700"/>
                </a:cubicBezTo>
                <a:cubicBezTo>
                  <a:pt x="4661178" y="965611"/>
                  <a:pt x="4669787" y="1102369"/>
                  <a:pt x="4682833" y="1284452"/>
                </a:cubicBezTo>
                <a:cubicBezTo>
                  <a:pt x="4695879" y="1466535"/>
                  <a:pt x="4697966" y="1583482"/>
                  <a:pt x="4682833" y="1859279"/>
                </a:cubicBezTo>
                <a:cubicBezTo>
                  <a:pt x="4406657" y="1841686"/>
                  <a:pt x="4247389" y="1857693"/>
                  <a:pt x="4054553" y="1859279"/>
                </a:cubicBezTo>
                <a:cubicBezTo>
                  <a:pt x="3861717" y="1860865"/>
                  <a:pt x="3593891" y="1878204"/>
                  <a:pt x="3371640" y="1859279"/>
                </a:cubicBezTo>
                <a:cubicBezTo>
                  <a:pt x="3149389" y="1840354"/>
                  <a:pt x="3015717" y="1863580"/>
                  <a:pt x="2716043" y="1859279"/>
                </a:cubicBezTo>
                <a:cubicBezTo>
                  <a:pt x="2416369" y="1854978"/>
                  <a:pt x="2178514" y="1857647"/>
                  <a:pt x="1951180" y="1859279"/>
                </a:cubicBezTo>
                <a:cubicBezTo>
                  <a:pt x="1817860" y="1832831"/>
                  <a:pt x="1595345" y="1849135"/>
                  <a:pt x="1389240" y="1859279"/>
                </a:cubicBezTo>
                <a:cubicBezTo>
                  <a:pt x="1183135" y="1869423"/>
                  <a:pt x="1062075" y="1885726"/>
                  <a:pt x="780472" y="1859279"/>
                </a:cubicBezTo>
                <a:lnTo>
                  <a:pt x="780472" y="1859279"/>
                </a:lnTo>
                <a:cubicBezTo>
                  <a:pt x="646293" y="1858365"/>
                  <a:pt x="544679" y="1841523"/>
                  <a:pt x="398041" y="1859279"/>
                </a:cubicBezTo>
                <a:cubicBezTo>
                  <a:pt x="251403" y="1877035"/>
                  <a:pt x="180665" y="1872486"/>
                  <a:pt x="0" y="1859279"/>
                </a:cubicBezTo>
                <a:cubicBezTo>
                  <a:pt x="24536" y="1749324"/>
                  <a:pt x="-4200" y="1552294"/>
                  <a:pt x="0" y="1349527"/>
                </a:cubicBezTo>
                <a:cubicBezTo>
                  <a:pt x="4200" y="1146760"/>
                  <a:pt x="19628" y="999904"/>
                  <a:pt x="0" y="774700"/>
                </a:cubicBezTo>
                <a:cubicBezTo>
                  <a:pt x="-108549" y="695367"/>
                  <a:pt x="-247381" y="538425"/>
                  <a:pt x="-487811" y="374812"/>
                </a:cubicBezTo>
                <a:cubicBezTo>
                  <a:pt x="-389141" y="345431"/>
                  <a:pt x="-143126" y="315557"/>
                  <a:pt x="0" y="309880"/>
                </a:cubicBezTo>
                <a:cubicBezTo>
                  <a:pt x="-14356" y="214236"/>
                  <a:pt x="-6941" y="111638"/>
                  <a:pt x="0" y="0"/>
                </a:cubicBezTo>
                <a:close/>
              </a:path>
            </a:pathLst>
          </a:custGeom>
          <a:solidFill>
            <a:srgbClr val="F0F0F0"/>
          </a:solidFill>
          <a:ln w="12700" cap="flat" cmpd="sng" algn="ctr">
            <a:solidFill>
              <a:srgbClr val="3F136C"/>
            </a:solidFill>
            <a:prstDash val="dash"/>
            <a:extLst>
              <a:ext uri="{C807C97D-BFC1-408E-A445-0C87EB9F89A2}">
                <ask:lineSketchStyleProps xmlns:ask="http://schemas.microsoft.com/office/drawing/2018/sketchyshapes" sd="1219033472">
                  <a:prstGeom prst="wedgeRectCallout">
                    <a:avLst>
                      <a:gd name="adj1" fmla="val -60417"/>
                      <a:gd name="adj2" fmla="val -29841"/>
                    </a:avLst>
                  </a:prstGeom>
                  <ask:type>
                    <ask:lineSketchFreehand/>
                  </ask:type>
                </ask:lineSketchStyleProps>
              </a:ext>
            </a:extLs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Title 1"/>
          <p:cNvSpPr>
            <a:spLocks noGrp="1"/>
          </p:cNvSpPr>
          <p:nvPr>
            <p:ph type="title"/>
          </p:nvPr>
        </p:nvSpPr>
        <p:spPr/>
        <p:txBody>
          <a:bodyPr vert="horz"/>
          <a:lstStyle/>
          <a:p>
            <a:r>
              <a:rPr lang="en-US" dirty="0"/>
              <a:t>…Bosch driving assist - modular kit</a:t>
            </a:r>
          </a:p>
        </p:txBody>
      </p:sp>
      <p:sp>
        <p:nvSpPr>
          <p:cNvPr id="3" name="Text Placeholder 2"/>
          <p:cNvSpPr>
            <a:spLocks noGrp="1"/>
          </p:cNvSpPr>
          <p:nvPr>
            <p:ph type="body" sz="quarter" idx="15"/>
          </p:nvPr>
        </p:nvSpPr>
        <p:spPr/>
        <p:txBody>
          <a:bodyPr/>
          <a:lstStyle/>
          <a:p>
            <a:r>
              <a:rPr lang="en-US" dirty="0"/>
              <a:t>Adaptive cruise control is part of the…</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21" name="Textfeld 20">
            <a:extLst>
              <a:ext uri="{FF2B5EF4-FFF2-40B4-BE49-F238E27FC236}">
                <a16:creationId xmlns:a16="http://schemas.microsoft.com/office/drawing/2014/main" id="{A0CFDEA4-E72E-4587-A064-2F1D9E8C94BE}"/>
              </a:ext>
            </a:extLst>
          </p:cNvPr>
          <p:cNvSpPr txBox="1"/>
          <p:nvPr/>
        </p:nvSpPr>
        <p:spPr>
          <a:xfrm rot="16200000">
            <a:off x="-16309" y="3601893"/>
            <a:ext cx="765576" cy="374067"/>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Level 1</a:t>
            </a:r>
          </a:p>
        </p:txBody>
      </p:sp>
      <p:sp>
        <p:nvSpPr>
          <p:cNvPr id="58" name="Textfeld 57">
            <a:extLst>
              <a:ext uri="{FF2B5EF4-FFF2-40B4-BE49-F238E27FC236}">
                <a16:creationId xmlns:a16="http://schemas.microsoft.com/office/drawing/2014/main" id="{FAD939B3-89ED-4BFA-A5BC-24CA49375718}"/>
              </a:ext>
            </a:extLst>
          </p:cNvPr>
          <p:cNvSpPr txBox="1"/>
          <p:nvPr/>
        </p:nvSpPr>
        <p:spPr>
          <a:xfrm rot="16200000">
            <a:off x="-3767" y="2205535"/>
            <a:ext cx="742151" cy="375727"/>
          </a:xfrm>
          <a:prstGeom prst="rect">
            <a:avLst/>
          </a:prstGeom>
          <a:noFill/>
        </p:spPr>
        <p:txBody>
          <a:bodyPr wrap="none" lIns="0" tIns="0" rIns="0" bIns="0" rtlCol="0">
            <a:noAutofit/>
          </a:bodyPr>
          <a:lstStyle/>
          <a:p>
            <a:pPr marR="0" algn="ctr" defTabSz="914400" eaLnBrk="1" fontAlgn="auto" latinLnBrk="0" hangingPunct="1">
              <a:lnSpc>
                <a:spcPts val="2300"/>
              </a:lnSpc>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Level 2</a:t>
            </a:r>
          </a:p>
        </p:txBody>
      </p:sp>
      <p:pic>
        <p:nvPicPr>
          <p:cNvPr id="5" name="Grafik 4">
            <a:extLst>
              <a:ext uri="{FF2B5EF4-FFF2-40B4-BE49-F238E27FC236}">
                <a16:creationId xmlns:a16="http://schemas.microsoft.com/office/drawing/2014/main" id="{8B9A45C6-4776-4912-97D1-30F1952C4078}"/>
              </a:ext>
            </a:extLst>
          </p:cNvPr>
          <p:cNvPicPr>
            <a:picLocks noChangeAspect="1"/>
          </p:cNvPicPr>
          <p:nvPr/>
        </p:nvPicPr>
        <p:blipFill>
          <a:blip r:embed="rId6"/>
          <a:stretch>
            <a:fillRect/>
          </a:stretch>
        </p:blipFill>
        <p:spPr>
          <a:xfrm>
            <a:off x="1090976" y="1406939"/>
            <a:ext cx="9092472" cy="3602164"/>
          </a:xfrm>
          <a:prstGeom prst="rect">
            <a:avLst/>
          </a:prstGeom>
        </p:spPr>
      </p:pic>
    </p:spTree>
    <p:extLst>
      <p:ext uri="{BB962C8B-B14F-4D97-AF65-F5344CB8AC3E}">
        <p14:creationId xmlns:p14="http://schemas.microsoft.com/office/powerpoint/2010/main" val="3011196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4E18A3B-9657-40D6-ABD4-859C5F45D388}"/>
              </a:ext>
            </a:extLst>
          </p:cNvPr>
          <p:cNvGraphicFramePr>
            <a:graphicFrameLocks noChangeAspect="1"/>
          </p:cNvGraphicFramePr>
          <p:nvPr>
            <p:custDataLst>
              <p:tags r:id="rId2"/>
            </p:custDataLst>
            <p:extLst>
              <p:ext uri="{D42A27DB-BD31-4B8C-83A1-F6EECF244321}">
                <p14:modId xmlns:p14="http://schemas.microsoft.com/office/powerpoint/2010/main" val="350912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1" name="think-cell Folie" r:id="rId5" imgW="424" imgH="424" progId="TCLayout.ActiveDocument.1">
                  <p:embed/>
                </p:oleObj>
              </mc:Choice>
              <mc:Fallback>
                <p:oleObj name="think-cell Folie" r:id="rId5" imgW="424" imgH="424" progId="TCLayout.ActiveDocument.1">
                  <p:embed/>
                  <p:pic>
                    <p:nvPicPr>
                      <p:cNvPr id="4" name="Object 3" hidden="1">
                        <a:extLst>
                          <a:ext uri="{FF2B5EF4-FFF2-40B4-BE49-F238E27FC236}">
                            <a16:creationId xmlns:a16="http://schemas.microsoft.com/office/drawing/2014/main" id="{A4E18A3B-9657-40D6-ABD4-859C5F45D3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C20A75C-A564-4B59-8C90-C7F941CAAE53}"/>
              </a:ext>
            </a:extLst>
          </p:cNvPr>
          <p:cNvSpPr>
            <a:spLocks noGrp="1"/>
          </p:cNvSpPr>
          <p:nvPr>
            <p:ph type="ctrTitle"/>
          </p:nvPr>
        </p:nvSpPr>
        <p:spPr>
          <a:xfrm>
            <a:off x="257175" y="1921910"/>
            <a:ext cx="9740265" cy="2326791"/>
          </a:xfrm>
        </p:spPr>
        <p:txBody>
          <a:bodyPr vert="horz" wrap="square" anchor="ctr" anchorCtr="0">
            <a:spAutoFit/>
          </a:bodyPr>
          <a:lstStyle/>
          <a:p>
            <a:r>
              <a:rPr lang="en-US" sz="4800" cap="none" dirty="0"/>
              <a:t>Features &amp; Value-add features</a:t>
            </a:r>
            <a:br>
              <a:rPr lang="en-US" sz="6000" b="1" cap="none" dirty="0"/>
            </a:br>
            <a:br>
              <a:rPr lang="en-US" sz="6000" b="1" cap="none" dirty="0"/>
            </a:br>
            <a:r>
              <a:rPr lang="en-US" sz="2000" b="1" cap="none" dirty="0">
                <a:sym typeface="Wingdings" panose="05000000000000000000" pitchFamily="2" charset="2"/>
              </a:rPr>
              <a:t> Portfolio</a:t>
            </a:r>
            <a:br>
              <a:rPr lang="en-US" sz="2000" b="1" cap="none" dirty="0">
                <a:sym typeface="Wingdings" panose="05000000000000000000" pitchFamily="2" charset="2"/>
              </a:rPr>
            </a:br>
            <a:r>
              <a:rPr lang="en-US" sz="2000" b="1" cap="none" dirty="0">
                <a:sym typeface="Wingdings" panose="05000000000000000000" pitchFamily="2" charset="2"/>
              </a:rPr>
              <a:t> Roadmap</a:t>
            </a:r>
            <a:br>
              <a:rPr lang="en-US" sz="2000" b="1" cap="none" dirty="0">
                <a:sym typeface="Wingdings" panose="05000000000000000000" pitchFamily="2" charset="2"/>
              </a:rPr>
            </a:br>
            <a:r>
              <a:rPr lang="en-US" sz="2000" b="1" cap="none" dirty="0">
                <a:sym typeface="Wingdings" panose="05000000000000000000" pitchFamily="2" charset="2"/>
              </a:rPr>
              <a:t> Upgrades over time </a:t>
            </a:r>
            <a:endParaRPr lang="en-US" sz="6000" b="1" cap="none" dirty="0"/>
          </a:p>
        </p:txBody>
      </p:sp>
      <p:pic>
        <p:nvPicPr>
          <p:cNvPr id="5" name="Graphic 4">
            <a:extLst>
              <a:ext uri="{FF2B5EF4-FFF2-40B4-BE49-F238E27FC236}">
                <a16:creationId xmlns:a16="http://schemas.microsoft.com/office/drawing/2014/main" id="{645A4127-AD40-4DC7-B023-72DA2FC9B8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276" y="1165254"/>
            <a:ext cx="5310536" cy="4140852"/>
          </a:xfrm>
          <a:prstGeom prst="rect">
            <a:avLst/>
          </a:prstGeom>
        </p:spPr>
      </p:pic>
    </p:spTree>
    <p:extLst>
      <p:ext uri="{BB962C8B-B14F-4D97-AF65-F5344CB8AC3E}">
        <p14:creationId xmlns:p14="http://schemas.microsoft.com/office/powerpoint/2010/main" val="139396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751335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3" name="think-cell Folie" r:id="rId9" imgW="473" imgH="473" progId="TCLayout.ActiveDocument.1">
                  <p:embed/>
                </p:oleObj>
              </mc:Choice>
              <mc:Fallback>
                <p:oleObj name="think-cell Folie" r:id="rId9" imgW="473" imgH="473" progId="TCLayout.ActiveDocument.1">
                  <p:embed/>
                  <p:pic>
                    <p:nvPicPr>
                      <p:cNvPr id="6" name="Object 5"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a:noFill/>
          <a:ln w="9525" cap="flat" cmpd="sng" algn="ctr">
            <a:solidFill>
              <a:srgbClr val="3F136C"/>
            </a:solidFill>
            <a:prstDash val="solid"/>
          </a:ln>
          <a:effectLst/>
        </p:spPr>
        <p:txBody>
          <a:bodyPr wrap="none" lIns="0" tIns="0" rIns="0" bIns="0" numCol="1" spcCol="0" rtlCol="0" anchor="ctr" anchorCtr="0">
            <a:noAutofit/>
          </a:bodyPr>
          <a:lstStyle/>
          <a:p>
            <a:pPr algn="ctr" fontAlgn="auto">
              <a:spcBef>
                <a:spcPts val="0"/>
              </a:spcBef>
              <a:spcAft>
                <a:spcPts val="0"/>
              </a:spcAft>
            </a:pPr>
            <a:endParaRPr kumimoji="0" lang="de-DE" sz="2800" u="none" strike="noStrike" kern="0" cap="none" spc="0" normalizeH="0" noProof="0" dirty="0">
              <a:ln>
                <a:noFill/>
              </a:ln>
              <a:solidFill>
                <a:srgbClr val="000000"/>
              </a:solidFill>
              <a:effectLst/>
              <a:uLnTx/>
              <a:uFillTx/>
              <a:latin typeface="Bosch Office Sans" pitchFamily="2" charset="0"/>
              <a:ea typeface="+mj-ea"/>
              <a:cs typeface="+mj-cs"/>
              <a:sym typeface="Bosch Office Sans" pitchFamily="2" charset="0"/>
            </a:endParaRPr>
          </a:p>
        </p:txBody>
      </p:sp>
      <p:sp>
        <p:nvSpPr>
          <p:cNvPr id="2" name="Title 1"/>
          <p:cNvSpPr>
            <a:spLocks noGrp="1"/>
          </p:cNvSpPr>
          <p:nvPr>
            <p:ph type="title"/>
          </p:nvPr>
        </p:nvSpPr>
        <p:spPr/>
        <p:txBody>
          <a:bodyPr vert="horz"/>
          <a:lstStyle/>
          <a:p>
            <a:r>
              <a:rPr lang="de-DE" dirty="0"/>
              <a:t>Main </a:t>
            </a:r>
            <a:r>
              <a:rPr lang="de-DE" dirty="0" err="1"/>
              <a:t>features</a:t>
            </a:r>
            <a:r>
              <a:rPr lang="de-DE" dirty="0"/>
              <a:t> in </a:t>
            </a:r>
            <a:r>
              <a:rPr lang="en-US" dirty="0"/>
              <a:t>series</a:t>
            </a:r>
            <a:r>
              <a:rPr lang="de-DE" dirty="0"/>
              <a:t> </a:t>
            </a:r>
            <a:r>
              <a:rPr lang="en-US" dirty="0"/>
              <a:t>production</a:t>
            </a:r>
          </a:p>
        </p:txBody>
      </p:sp>
      <p:sp>
        <p:nvSpPr>
          <p:cNvPr id="3" name="Text Placeholder 2"/>
          <p:cNvSpPr>
            <a:spLocks noGrp="1"/>
          </p:cNvSpPr>
          <p:nvPr>
            <p:ph type="body" sz="quarter" idx="15"/>
          </p:nvPr>
        </p:nvSpPr>
        <p:spPr/>
        <p:txBody>
          <a:bodyPr/>
          <a:lstStyle/>
          <a:p>
            <a:r>
              <a:rPr lang="en-US" dirty="0">
                <a:latin typeface="Bosch Office Sans" pitchFamily="2" charset="0"/>
              </a:rPr>
              <a:t>Adaptive cruise control portfolio</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a:t>
            </a:fld>
            <a:endParaRPr lang="en-US" noProof="1"/>
          </a:p>
        </p:txBody>
      </p:sp>
      <p:sp>
        <p:nvSpPr>
          <p:cNvPr id="38" name="Rechteck 37">
            <a:extLst>
              <a:ext uri="{FF2B5EF4-FFF2-40B4-BE49-F238E27FC236}">
                <a16:creationId xmlns:a16="http://schemas.microsoft.com/office/drawing/2014/main" id="{04B0E5C2-64A1-440E-A4A7-1B132977F22A}"/>
              </a:ext>
            </a:extLst>
          </p:cNvPr>
          <p:cNvSpPr/>
          <p:nvPr/>
        </p:nvSpPr>
        <p:spPr>
          <a:xfrm>
            <a:off x="7110863" y="1564326"/>
            <a:ext cx="3600000" cy="3050962"/>
          </a:xfrm>
          <a:prstGeom prst="rect">
            <a:avLst/>
          </a:prstGeom>
          <a:solidFill>
            <a:schemeClr val="accent5">
              <a:lumMod val="40000"/>
              <a:lumOff val="60000"/>
              <a:alpha val="89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Bosch Sans Light" panose="020B0504020202020204" pitchFamily="34" charset="0"/>
              <a:ea typeface="+mn-ea"/>
              <a:cs typeface="+mn-cs"/>
            </a:endParaRPr>
          </a:p>
        </p:txBody>
      </p:sp>
      <p:sp>
        <p:nvSpPr>
          <p:cNvPr id="39" name="Rechteck 38">
            <a:extLst>
              <a:ext uri="{FF2B5EF4-FFF2-40B4-BE49-F238E27FC236}">
                <a16:creationId xmlns:a16="http://schemas.microsoft.com/office/drawing/2014/main" id="{BB7D67B9-4443-4C58-994F-66A04067D3E2}"/>
              </a:ext>
            </a:extLst>
          </p:cNvPr>
          <p:cNvSpPr/>
          <p:nvPr/>
        </p:nvSpPr>
        <p:spPr>
          <a:xfrm>
            <a:off x="3688585" y="2858731"/>
            <a:ext cx="3600000" cy="1727986"/>
          </a:xfrm>
          <a:prstGeom prst="rect">
            <a:avLst/>
          </a:prstGeom>
          <a:solidFill>
            <a:schemeClr val="accent2">
              <a:lumMod val="40000"/>
              <a:lumOff val="60000"/>
              <a:alpha val="89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Bosch Sans Light" panose="020B0504020202020204" pitchFamily="34" charset="0"/>
              <a:ea typeface="+mn-ea"/>
              <a:cs typeface="+mn-cs"/>
            </a:endParaRPr>
          </a:p>
        </p:txBody>
      </p:sp>
      <p:sp>
        <p:nvSpPr>
          <p:cNvPr id="40" name="Rechteck 39">
            <a:extLst>
              <a:ext uri="{FF2B5EF4-FFF2-40B4-BE49-F238E27FC236}">
                <a16:creationId xmlns:a16="http://schemas.microsoft.com/office/drawing/2014/main" id="{6D4641F4-F8D5-4AF3-91F2-2EE3A1DF0D0F}"/>
              </a:ext>
            </a:extLst>
          </p:cNvPr>
          <p:cNvSpPr/>
          <p:nvPr/>
        </p:nvSpPr>
        <p:spPr>
          <a:xfrm>
            <a:off x="266307" y="3897707"/>
            <a:ext cx="3600000" cy="1053153"/>
          </a:xfrm>
          <a:prstGeom prst="rect">
            <a:avLst/>
          </a:prstGeom>
          <a:solidFill>
            <a:schemeClr val="accent2">
              <a:lumMod val="20000"/>
              <a:lumOff val="80000"/>
              <a:alpha val="89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Bosch Sans Light" panose="020B0504020202020204" pitchFamily="34" charset="0"/>
              <a:ea typeface="+mn-ea"/>
              <a:cs typeface="+mn-cs"/>
            </a:endParaRPr>
          </a:p>
        </p:txBody>
      </p:sp>
      <p:sp>
        <p:nvSpPr>
          <p:cNvPr id="41" name="Textfeld 40">
            <a:extLst>
              <a:ext uri="{FF2B5EF4-FFF2-40B4-BE49-F238E27FC236}">
                <a16:creationId xmlns:a16="http://schemas.microsoft.com/office/drawing/2014/main" id="{1D9E8B4A-AD0B-486F-8FDB-FAD4FD688EDB}"/>
              </a:ext>
            </a:extLst>
          </p:cNvPr>
          <p:cNvSpPr txBox="1"/>
          <p:nvPr/>
        </p:nvSpPr>
        <p:spPr>
          <a:xfrm>
            <a:off x="835747" y="3633362"/>
            <a:ext cx="2283399" cy="418730"/>
          </a:xfrm>
          <a:prstGeom prst="rect">
            <a:avLst/>
          </a:prstGeom>
          <a:solidFill>
            <a:schemeClr val="accent3"/>
          </a:solidFill>
        </p:spPr>
        <p:txBody>
          <a:bodyPr wrap="square" lIns="0" tIns="72000" rIns="0" bIns="0" rtlCol="0">
            <a:noAutofit/>
          </a:bodyPr>
          <a:lstStyle/>
          <a:p>
            <a:pPr marL="0" marR="0" lvl="0" indent="0" algn="ctr" defTabSz="914400" rtl="0" eaLnBrk="1" fontAlgn="auto" latinLnBrk="0" hangingPunct="1">
              <a:lnSpc>
                <a:spcPts val="1000"/>
              </a:lnSpc>
              <a:spcBef>
                <a:spcPts val="500"/>
              </a:spcBef>
              <a:spcAft>
                <a:spcPts val="0"/>
              </a:spcAft>
              <a:buClrTx/>
              <a:buSzTx/>
              <a:buFontTx/>
              <a:buNone/>
              <a:tabLst/>
              <a:defRPr/>
            </a:pPr>
            <a:r>
              <a:rPr kumimoji="0" lang="de-DE" sz="1200" b="0" i="0" u="none" strike="noStrike" kern="0" cap="none" spc="0" normalizeH="0" baseline="0" noProof="0" dirty="0">
                <a:ln>
                  <a:noFill/>
                </a:ln>
                <a:solidFill>
                  <a:schemeClr val="bg1"/>
                </a:solidFill>
                <a:effectLst/>
                <a:uLnTx/>
                <a:uFillTx/>
                <a:latin typeface="Bosch Office Sans" pitchFamily="2" charset="0"/>
              </a:rPr>
              <a:t>Adaptive cruise </a:t>
            </a:r>
            <a:r>
              <a:rPr kumimoji="0" lang="de-DE" sz="1200" b="0" i="0" u="none" strike="noStrike" kern="0" cap="none" spc="0" normalizeH="0" baseline="0" noProof="0" dirty="0" err="1">
                <a:ln>
                  <a:noFill/>
                </a:ln>
                <a:solidFill>
                  <a:schemeClr val="bg1"/>
                </a:solidFill>
                <a:effectLst/>
                <a:uLnTx/>
                <a:uFillTx/>
                <a:latin typeface="Bosch Office Sans" pitchFamily="2" charset="0"/>
              </a:rPr>
              <a:t>control</a:t>
            </a:r>
            <a:endParaRPr kumimoji="0" lang="de-DE" sz="1200" b="0" i="0" u="none" strike="noStrike" kern="0" cap="none" spc="0" normalizeH="0" baseline="0" noProof="0" dirty="0">
              <a:ln>
                <a:noFill/>
              </a:ln>
              <a:solidFill>
                <a:schemeClr val="bg1"/>
              </a:solidFill>
              <a:effectLst/>
              <a:uLnTx/>
              <a:uFillTx/>
              <a:latin typeface="Bosch Office Sans" pitchFamily="2" charset="0"/>
            </a:endParaRPr>
          </a:p>
          <a:p>
            <a:pPr marL="0" marR="0" lvl="0" indent="0" algn="ctr" defTabSz="914400" rtl="0" eaLnBrk="1" fontAlgn="auto" latinLnBrk="0" hangingPunct="1">
              <a:lnSpc>
                <a:spcPts val="1000"/>
              </a:lnSpc>
              <a:spcBef>
                <a:spcPts val="500"/>
              </a:spcBef>
              <a:spcAft>
                <a:spcPts val="0"/>
              </a:spcAft>
              <a:buClrTx/>
              <a:buSzTx/>
              <a:buFontTx/>
              <a:buNone/>
              <a:tabLst/>
              <a:defRPr/>
            </a:pPr>
            <a:r>
              <a:rPr kumimoji="0" lang="de-DE" sz="1400" b="0" i="0" u="none" strike="noStrike" kern="0" cap="none" spc="0" normalizeH="0" baseline="0" noProof="0" dirty="0" err="1">
                <a:ln>
                  <a:noFill/>
                </a:ln>
                <a:solidFill>
                  <a:schemeClr val="bg1"/>
                </a:solidFill>
                <a:effectLst/>
                <a:uLnTx/>
                <a:uFillTx/>
                <a:latin typeface="Bosch Office Sans" pitchFamily="2" charset="0"/>
              </a:rPr>
              <a:t>base</a:t>
            </a:r>
            <a:endParaRPr kumimoji="0" lang="de-DE" sz="1600" b="0" i="0" u="none" strike="noStrike" kern="0" cap="none" spc="0" normalizeH="0" baseline="0" noProof="0" dirty="0">
              <a:ln>
                <a:noFill/>
              </a:ln>
              <a:solidFill>
                <a:schemeClr val="bg1"/>
              </a:solidFill>
              <a:effectLst/>
              <a:uLnTx/>
              <a:uFillTx/>
              <a:latin typeface="Bosch Office Sans" pitchFamily="2" charset="0"/>
            </a:endParaRPr>
          </a:p>
        </p:txBody>
      </p:sp>
      <p:sp>
        <p:nvSpPr>
          <p:cNvPr id="42" name="Textfeld 41">
            <a:extLst>
              <a:ext uri="{FF2B5EF4-FFF2-40B4-BE49-F238E27FC236}">
                <a16:creationId xmlns:a16="http://schemas.microsoft.com/office/drawing/2014/main" id="{8982233E-3269-4063-9196-FC00E5347179}"/>
              </a:ext>
            </a:extLst>
          </p:cNvPr>
          <p:cNvSpPr txBox="1"/>
          <p:nvPr/>
        </p:nvSpPr>
        <p:spPr>
          <a:xfrm>
            <a:off x="266307" y="4217949"/>
            <a:ext cx="807091" cy="260272"/>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latin typeface="Bosch Sans Light" panose="020B0504020202020204" pitchFamily="34" charset="0"/>
              </a:rPr>
              <a:t>In series</a:t>
            </a:r>
          </a:p>
        </p:txBody>
      </p:sp>
      <p:sp>
        <p:nvSpPr>
          <p:cNvPr id="43" name="Textfeld 42">
            <a:extLst>
              <a:ext uri="{FF2B5EF4-FFF2-40B4-BE49-F238E27FC236}">
                <a16:creationId xmlns:a16="http://schemas.microsoft.com/office/drawing/2014/main" id="{8211FD10-3DC1-4430-B088-ECB86EA04E48}"/>
              </a:ext>
            </a:extLst>
          </p:cNvPr>
          <p:cNvSpPr txBox="1"/>
          <p:nvPr/>
        </p:nvSpPr>
        <p:spPr>
          <a:xfrm>
            <a:off x="7339445" y="2135676"/>
            <a:ext cx="807091" cy="260272"/>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latin typeface="Bosch Sans Light" panose="020B0504020202020204" pitchFamily="34" charset="0"/>
              </a:rPr>
              <a:t>In series</a:t>
            </a:r>
          </a:p>
        </p:txBody>
      </p:sp>
      <p:grpSp>
        <p:nvGrpSpPr>
          <p:cNvPr id="44" name="Gruppieren 43">
            <a:extLst>
              <a:ext uri="{FF2B5EF4-FFF2-40B4-BE49-F238E27FC236}">
                <a16:creationId xmlns:a16="http://schemas.microsoft.com/office/drawing/2014/main" id="{A521099B-A26D-4334-A407-5768ED49CD68}"/>
              </a:ext>
            </a:extLst>
          </p:cNvPr>
          <p:cNvGrpSpPr/>
          <p:nvPr/>
        </p:nvGrpSpPr>
        <p:grpSpPr>
          <a:xfrm>
            <a:off x="250167" y="1939838"/>
            <a:ext cx="10459834" cy="3215281"/>
            <a:chOff x="250167" y="2454740"/>
            <a:chExt cx="10459834" cy="3215281"/>
          </a:xfrm>
        </p:grpSpPr>
        <p:sp>
          <p:nvSpPr>
            <p:cNvPr id="45" name="Textfeld 25_0">
              <a:extLst>
                <a:ext uri="{FF2B5EF4-FFF2-40B4-BE49-F238E27FC236}">
                  <a16:creationId xmlns:a16="http://schemas.microsoft.com/office/drawing/2014/main" id="{3C46F850-E69A-47F1-A1EF-6B3810131D45}"/>
                </a:ext>
              </a:extLst>
            </p:cNvPr>
            <p:cNvSpPr txBox="1">
              <a:spLocks noChangeArrowheads="1"/>
            </p:cNvSpPr>
            <p:nvPr>
              <p:custDataLst>
                <p:tags r:id="rId4"/>
              </p:custDataLst>
            </p:nvPr>
          </p:nvSpPr>
          <p:spPr bwMode="auto">
            <a:xfrm>
              <a:off x="250167" y="4992913"/>
              <a:ext cx="10459833" cy="677108"/>
            </a:xfrm>
            <a:prstGeom prst="rect">
              <a:avLst/>
            </a:prstGeom>
            <a:solidFill>
              <a:schemeClr val="bg1">
                <a:lumMod val="95000"/>
              </a:schemeClr>
            </a:solidFill>
            <a:ln w="9525">
              <a:solidFill>
                <a:srgbClr val="0070C0"/>
              </a:solidFill>
              <a:miter lim="800000"/>
              <a:headEnd/>
              <a:tailEnd/>
            </a:ln>
          </p:spPr>
          <p:txBody>
            <a:bodyPr wrap="square">
              <a:spAutoFit/>
            </a:bodyPr>
            <a:lstStyle/>
            <a:p>
              <a:pPr marL="180975" lvl="1" indent="-173038">
                <a:spcAft>
                  <a:spcPts val="300"/>
                </a:spcAft>
                <a:buFont typeface="Wingdings" panose="05000000000000000000" pitchFamily="2" charset="2"/>
                <a:buChar char="§"/>
                <a:defRPr/>
              </a:pPr>
              <a:r>
                <a:rPr lang="en-US" sz="1100" dirty="0">
                  <a:solidFill>
                    <a:srgbClr val="000000"/>
                  </a:solidFill>
                </a:rPr>
                <a:t>Speed range: 30 kph – 250 kph (maximum speed depending on sensor set)</a:t>
              </a:r>
            </a:p>
            <a:p>
              <a:pPr marL="180975" lvl="1" indent="-173038">
                <a:spcAft>
                  <a:spcPts val="300"/>
                </a:spcAft>
                <a:buFont typeface="Wingdings" panose="05000000000000000000" pitchFamily="2" charset="2"/>
                <a:buChar char="§"/>
                <a:defRPr/>
              </a:pPr>
              <a:r>
                <a:rPr lang="en-US" sz="1100" dirty="0"/>
                <a:t>Distance to preceding vehicle can be adjusted by driver</a:t>
              </a:r>
            </a:p>
            <a:p>
              <a:pPr marL="180975" lvl="1" indent="-173038">
                <a:spcAft>
                  <a:spcPts val="300"/>
                </a:spcAft>
                <a:buFont typeface="Wingdings" panose="05000000000000000000" pitchFamily="2" charset="2"/>
                <a:buChar char="§"/>
                <a:defRPr/>
              </a:pPr>
              <a:r>
                <a:rPr lang="en-US" sz="1100" dirty="0"/>
                <a:t>Comfortable speed adaptations inside curves (standard value-add feature: Curve speed controller)</a:t>
              </a:r>
              <a:endParaRPr lang="en-US" sz="1050" dirty="0">
                <a:solidFill>
                  <a:schemeClr val="accent1">
                    <a:lumMod val="75000"/>
                  </a:schemeClr>
                </a:solidFill>
              </a:endParaRPr>
            </a:p>
          </p:txBody>
        </p:sp>
        <p:sp>
          <p:nvSpPr>
            <p:cNvPr id="46" name="Textfeld 25_0">
              <a:extLst>
                <a:ext uri="{FF2B5EF4-FFF2-40B4-BE49-F238E27FC236}">
                  <a16:creationId xmlns:a16="http://schemas.microsoft.com/office/drawing/2014/main" id="{AA9AC3BB-719B-4E96-9FC1-D087360C39E0}"/>
                </a:ext>
              </a:extLst>
            </p:cNvPr>
            <p:cNvSpPr txBox="1">
              <a:spLocks noChangeArrowheads="1"/>
            </p:cNvSpPr>
            <p:nvPr>
              <p:custDataLst>
                <p:tags r:id="rId5"/>
              </p:custDataLst>
            </p:nvPr>
          </p:nvSpPr>
          <p:spPr bwMode="auto">
            <a:xfrm>
              <a:off x="3858762" y="3952678"/>
              <a:ext cx="6851238" cy="884858"/>
            </a:xfrm>
            <a:prstGeom prst="rect">
              <a:avLst/>
            </a:prstGeom>
            <a:solidFill>
              <a:schemeClr val="bg1">
                <a:lumMod val="95000"/>
              </a:schemeClr>
            </a:solidFill>
            <a:ln w="9525">
              <a:solidFill>
                <a:srgbClr val="0070C0"/>
              </a:solidFill>
              <a:miter lim="800000"/>
              <a:headEnd/>
              <a:tailEnd/>
            </a:ln>
          </p:spPr>
          <p:txBody>
            <a:bodyPr wrap="square">
              <a:spAutoFit/>
            </a:bodyPr>
            <a:lstStyle/>
            <a:p>
              <a:pPr marL="180975" lvl="1" indent="-173038">
                <a:spcAft>
                  <a:spcPts val="300"/>
                </a:spcAft>
                <a:buFont typeface="Wingdings" panose="05000000000000000000" pitchFamily="2" charset="2"/>
                <a:buChar char="§"/>
                <a:defRPr/>
              </a:pPr>
              <a:r>
                <a:rPr lang="en-US" sz="1100" dirty="0">
                  <a:solidFill>
                    <a:srgbClr val="000000"/>
                  </a:solidFill>
                </a:rPr>
                <a:t>Speed range: 0 kph – 250 kph (max. speed depending on sensor set)</a:t>
              </a:r>
            </a:p>
            <a:p>
              <a:pPr marL="180975" lvl="1" indent="-173038">
                <a:spcAft>
                  <a:spcPts val="300"/>
                </a:spcAft>
                <a:buFont typeface="Wingdings" panose="05000000000000000000" pitchFamily="2" charset="2"/>
                <a:buChar char="§"/>
                <a:defRPr/>
              </a:pPr>
              <a:r>
                <a:rPr lang="en-US" sz="1100" dirty="0"/>
                <a:t>Automatic resume within 3s after ego vehicle stand still</a:t>
              </a:r>
            </a:p>
            <a:p>
              <a:pPr marL="180975" lvl="1" indent="-173038">
                <a:spcAft>
                  <a:spcPts val="300"/>
                </a:spcAft>
                <a:buFont typeface="Wingdings" panose="05000000000000000000" pitchFamily="2" charset="2"/>
                <a:buChar char="§"/>
                <a:defRPr/>
              </a:pPr>
              <a:r>
                <a:rPr lang="en-US" sz="1100" dirty="0"/>
                <a:t>Starts the engine when direct preceding vehicle is driving off</a:t>
              </a:r>
            </a:p>
            <a:p>
              <a:pPr marL="180975" lvl="1" indent="-173038">
                <a:spcAft>
                  <a:spcPts val="300"/>
                </a:spcAft>
                <a:buFont typeface="Wingdings" panose="05000000000000000000" pitchFamily="2" charset="2"/>
                <a:buChar char="§"/>
                <a:defRPr/>
              </a:pPr>
              <a:r>
                <a:rPr lang="en-US" sz="1100" dirty="0"/>
                <a:t>Optional value-add feature: Braking on standing objects available</a:t>
              </a:r>
            </a:p>
          </p:txBody>
        </p:sp>
        <p:sp>
          <p:nvSpPr>
            <p:cNvPr id="47" name="Textfeld 25_0">
              <a:extLst>
                <a:ext uri="{FF2B5EF4-FFF2-40B4-BE49-F238E27FC236}">
                  <a16:creationId xmlns:a16="http://schemas.microsoft.com/office/drawing/2014/main" id="{6B460D84-2534-481A-9304-DADE9A1F3BA2}"/>
                </a:ext>
              </a:extLst>
            </p:cNvPr>
            <p:cNvSpPr txBox="1">
              <a:spLocks noChangeArrowheads="1"/>
            </p:cNvSpPr>
            <p:nvPr>
              <p:custDataLst>
                <p:tags r:id="rId6"/>
              </p:custDataLst>
            </p:nvPr>
          </p:nvSpPr>
          <p:spPr bwMode="auto">
            <a:xfrm>
              <a:off x="7288585" y="2454740"/>
              <a:ext cx="3421416" cy="1342562"/>
            </a:xfrm>
            <a:prstGeom prst="rect">
              <a:avLst/>
            </a:prstGeom>
            <a:solidFill>
              <a:schemeClr val="bg1">
                <a:lumMod val="95000"/>
              </a:schemeClr>
            </a:solidFill>
            <a:ln w="9525">
              <a:solidFill>
                <a:srgbClr val="0070C0"/>
              </a:solidFill>
              <a:miter lim="800000"/>
              <a:headEnd/>
              <a:tailEnd/>
            </a:ln>
          </p:spPr>
          <p:txBody>
            <a:bodyPr wrap="square">
              <a:noAutofit/>
            </a:bodyPr>
            <a:lstStyle/>
            <a:p>
              <a:pPr marL="180975" lvl="1" indent="-173038">
                <a:spcAft>
                  <a:spcPts val="300"/>
                </a:spcAft>
                <a:buFont typeface="Wingdings" panose="05000000000000000000" pitchFamily="2" charset="2"/>
                <a:buChar char="§"/>
                <a:defRPr/>
              </a:pPr>
              <a:r>
                <a:rPr lang="en-US" sz="1100" dirty="0"/>
                <a:t>Implicit and explicit speed signs are recognized (with feature: Road sign information) </a:t>
              </a:r>
            </a:p>
            <a:p>
              <a:pPr marL="180975" lvl="1" indent="-173038">
                <a:spcAft>
                  <a:spcPts val="300"/>
                </a:spcAft>
                <a:buFont typeface="Wingdings" panose="05000000000000000000" pitchFamily="2" charset="2"/>
                <a:buChar char="§"/>
                <a:defRPr/>
              </a:pPr>
              <a:r>
                <a:rPr lang="en-US" sz="1100" dirty="0"/>
                <a:t>Predictive and comfortable speed adaptations before curves (optional value-add available for more complex use cases, like intersections)</a:t>
              </a:r>
            </a:p>
            <a:p>
              <a:pPr marL="180975" lvl="1" indent="-173038">
                <a:spcAft>
                  <a:spcPts val="300"/>
                </a:spcAft>
                <a:buFont typeface="Wingdings" panose="05000000000000000000" pitchFamily="2" charset="2"/>
                <a:buChar char="§"/>
                <a:defRPr/>
              </a:pPr>
              <a:r>
                <a:rPr lang="en-US" sz="1100" dirty="0"/>
                <a:t>Automatic or confirmed adaptation modes supported</a:t>
              </a:r>
              <a:endParaRPr lang="en-US" sz="1050" dirty="0"/>
            </a:p>
          </p:txBody>
        </p:sp>
      </p:grpSp>
      <p:sp>
        <p:nvSpPr>
          <p:cNvPr id="48" name="Textfeld 47">
            <a:extLst>
              <a:ext uri="{FF2B5EF4-FFF2-40B4-BE49-F238E27FC236}">
                <a16:creationId xmlns:a16="http://schemas.microsoft.com/office/drawing/2014/main" id="{E3F6B406-7A30-46FC-B55C-2E6ACCD86051}"/>
              </a:ext>
            </a:extLst>
          </p:cNvPr>
          <p:cNvSpPr txBox="1"/>
          <p:nvPr/>
        </p:nvSpPr>
        <p:spPr>
          <a:xfrm>
            <a:off x="4292077" y="2616240"/>
            <a:ext cx="2283399" cy="403200"/>
          </a:xfrm>
          <a:prstGeom prst="rect">
            <a:avLst/>
          </a:prstGeom>
          <a:solidFill>
            <a:schemeClr val="accent3"/>
          </a:solidFill>
        </p:spPr>
        <p:txBody>
          <a:bodyPr wrap="square" lIns="0" tIns="72000" rIns="0" bIns="0" rtlCol="0">
            <a:noAutofit/>
          </a:bodyPr>
          <a:lstStyle>
            <a:defPPr>
              <a:defRPr lang="de-DE"/>
            </a:defPPr>
            <a:lvl1pPr marL="0" marR="0" lvl="0" indent="0" algn="ctr" defTabSz="914400" eaLnBrk="1" fontAlgn="auto" latinLnBrk="0" hangingPunct="1">
              <a:lnSpc>
                <a:spcPts val="1000"/>
              </a:lnSpc>
              <a:spcBef>
                <a:spcPts val="500"/>
              </a:spcBef>
              <a:spcAft>
                <a:spcPts val="0"/>
              </a:spcAft>
              <a:buClrTx/>
              <a:buSzTx/>
              <a:buFontTx/>
              <a:buNone/>
              <a:tabLst/>
              <a:defRPr kumimoji="0" sz="1200" b="0" i="0" u="none" strike="noStrike" kern="0" cap="none" spc="0" normalizeH="0" baseline="0">
                <a:ln>
                  <a:noFill/>
                </a:ln>
                <a:solidFill>
                  <a:schemeClr val="bg1"/>
                </a:solidFill>
                <a:effectLst/>
                <a:uLnTx/>
                <a:uFillTx/>
                <a:latin typeface="Bosch Office Sans" pitchFamily="2" charset="0"/>
              </a:defRPr>
            </a:lvl1pPr>
          </a:lstStyle>
          <a:p>
            <a:r>
              <a:rPr lang="de-DE" dirty="0"/>
              <a:t>Adaptive cruise </a:t>
            </a:r>
            <a:r>
              <a:rPr lang="de-DE" dirty="0" err="1"/>
              <a:t>control</a:t>
            </a:r>
            <a:endParaRPr lang="de-DE" dirty="0"/>
          </a:p>
          <a:p>
            <a:r>
              <a:rPr lang="de-DE" sz="1400" dirty="0" err="1"/>
              <a:t>stop</a:t>
            </a:r>
            <a:r>
              <a:rPr lang="de-DE" sz="1400" dirty="0"/>
              <a:t> &amp; </a:t>
            </a:r>
            <a:r>
              <a:rPr lang="de-DE" sz="1400" dirty="0" err="1"/>
              <a:t>go</a:t>
            </a:r>
            <a:endParaRPr lang="de-DE" sz="1400" dirty="0"/>
          </a:p>
        </p:txBody>
      </p:sp>
      <p:sp>
        <p:nvSpPr>
          <p:cNvPr id="49" name="Textfeld 48">
            <a:extLst>
              <a:ext uri="{FF2B5EF4-FFF2-40B4-BE49-F238E27FC236}">
                <a16:creationId xmlns:a16="http://schemas.microsoft.com/office/drawing/2014/main" id="{900FD8FC-B9FB-40A2-858E-A043B0123D5B}"/>
              </a:ext>
            </a:extLst>
          </p:cNvPr>
          <p:cNvSpPr txBox="1"/>
          <p:nvPr/>
        </p:nvSpPr>
        <p:spPr>
          <a:xfrm>
            <a:off x="7939151" y="1298754"/>
            <a:ext cx="2283399" cy="403200"/>
          </a:xfrm>
          <a:prstGeom prst="rect">
            <a:avLst/>
          </a:prstGeom>
          <a:solidFill>
            <a:schemeClr val="accent3"/>
          </a:solidFill>
        </p:spPr>
        <p:txBody>
          <a:bodyPr wrap="square" lIns="0" tIns="72000" rIns="0" bIns="0" rtlCol="0">
            <a:noAutofit/>
          </a:bodyPr>
          <a:lstStyle>
            <a:defPPr>
              <a:defRPr lang="de-DE"/>
            </a:defPPr>
            <a:lvl1pPr marL="0" marR="0" lvl="0" indent="0" algn="ctr" defTabSz="914400" eaLnBrk="1" fontAlgn="auto" latinLnBrk="0" hangingPunct="1">
              <a:lnSpc>
                <a:spcPts val="1000"/>
              </a:lnSpc>
              <a:spcBef>
                <a:spcPts val="500"/>
              </a:spcBef>
              <a:spcAft>
                <a:spcPts val="0"/>
              </a:spcAft>
              <a:buClrTx/>
              <a:buSzTx/>
              <a:buFontTx/>
              <a:buNone/>
              <a:tabLst/>
              <a:defRPr kumimoji="0" sz="1200" b="0" i="0" u="none" strike="noStrike" kern="0" cap="none" spc="0" normalizeH="0" baseline="0">
                <a:ln>
                  <a:noFill/>
                </a:ln>
                <a:solidFill>
                  <a:schemeClr val="bg1"/>
                </a:solidFill>
                <a:effectLst/>
                <a:uLnTx/>
                <a:uFillTx/>
                <a:latin typeface="Bosch Office Sans" pitchFamily="2" charset="0"/>
              </a:defRPr>
            </a:lvl1pPr>
          </a:lstStyle>
          <a:p>
            <a:r>
              <a:rPr lang="de-DE" dirty="0"/>
              <a:t>Adaptive cruise </a:t>
            </a:r>
            <a:r>
              <a:rPr lang="de-DE" dirty="0" err="1"/>
              <a:t>control</a:t>
            </a:r>
            <a:endParaRPr lang="de-DE" dirty="0"/>
          </a:p>
          <a:p>
            <a:r>
              <a:rPr lang="de-DE" sz="1400" dirty="0"/>
              <a:t>plus</a:t>
            </a:r>
            <a:endParaRPr lang="de-DE" dirty="0"/>
          </a:p>
        </p:txBody>
      </p:sp>
      <p:sp>
        <p:nvSpPr>
          <p:cNvPr id="51" name="Textfeld 50">
            <a:extLst>
              <a:ext uri="{FF2B5EF4-FFF2-40B4-BE49-F238E27FC236}">
                <a16:creationId xmlns:a16="http://schemas.microsoft.com/office/drawing/2014/main" id="{A7FE251E-9643-471C-8C41-83E233E4B57E}"/>
              </a:ext>
            </a:extLst>
          </p:cNvPr>
          <p:cNvSpPr txBox="1"/>
          <p:nvPr/>
        </p:nvSpPr>
        <p:spPr>
          <a:xfrm>
            <a:off x="3858762" y="3173505"/>
            <a:ext cx="807091" cy="260272"/>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latin typeface="Bosch Sans Light" panose="020B0504020202020204" pitchFamily="34" charset="0"/>
              </a:rPr>
              <a:t>In series</a:t>
            </a:r>
          </a:p>
        </p:txBody>
      </p:sp>
      <p:grpSp>
        <p:nvGrpSpPr>
          <p:cNvPr id="52" name="Gruppieren 51">
            <a:extLst>
              <a:ext uri="{FF2B5EF4-FFF2-40B4-BE49-F238E27FC236}">
                <a16:creationId xmlns:a16="http://schemas.microsoft.com/office/drawing/2014/main" id="{63F482DA-B973-4F83-90D0-2827FDE6CEAC}"/>
              </a:ext>
            </a:extLst>
          </p:cNvPr>
          <p:cNvGrpSpPr/>
          <p:nvPr/>
        </p:nvGrpSpPr>
        <p:grpSpPr>
          <a:xfrm>
            <a:off x="317207" y="1212277"/>
            <a:ext cx="2835991" cy="2179451"/>
            <a:chOff x="3739878" y="2152411"/>
            <a:chExt cx="2835991" cy="2179451"/>
          </a:xfrm>
        </p:grpSpPr>
        <p:grpSp>
          <p:nvGrpSpPr>
            <p:cNvPr id="54" name="Gruppieren 53">
              <a:extLst>
                <a:ext uri="{FF2B5EF4-FFF2-40B4-BE49-F238E27FC236}">
                  <a16:creationId xmlns:a16="http://schemas.microsoft.com/office/drawing/2014/main" id="{723063E5-5B0D-4ACC-A465-AF1F3F4B4DB7}"/>
                </a:ext>
              </a:extLst>
            </p:cNvPr>
            <p:cNvGrpSpPr/>
            <p:nvPr/>
          </p:nvGrpSpPr>
          <p:grpSpPr>
            <a:xfrm>
              <a:off x="4737642" y="2928335"/>
              <a:ext cx="1838227" cy="1403527"/>
              <a:chOff x="4737642" y="2928335"/>
              <a:chExt cx="1838227" cy="1403527"/>
            </a:xfrm>
          </p:grpSpPr>
          <p:pic>
            <p:nvPicPr>
              <p:cNvPr id="57" name="Grafik 56">
                <a:extLst>
                  <a:ext uri="{FF2B5EF4-FFF2-40B4-BE49-F238E27FC236}">
                    <a16:creationId xmlns:a16="http://schemas.microsoft.com/office/drawing/2014/main" id="{9A336913-802C-4AC7-8F19-B6FF990C2033}"/>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54056" t="57289" r="527" b="9853"/>
              <a:stretch/>
            </p:blipFill>
            <p:spPr>
              <a:xfrm>
                <a:off x="5030670" y="3150864"/>
                <a:ext cx="1545199" cy="1117933"/>
              </a:xfrm>
              <a:prstGeom prst="trapezoid">
                <a:avLst>
                  <a:gd name="adj" fmla="val 0"/>
                </a:avLst>
              </a:prstGeom>
            </p:spPr>
          </p:pic>
          <p:sp>
            <p:nvSpPr>
              <p:cNvPr id="58" name="Rechteck 57">
                <a:extLst>
                  <a:ext uri="{FF2B5EF4-FFF2-40B4-BE49-F238E27FC236}">
                    <a16:creationId xmlns:a16="http://schemas.microsoft.com/office/drawing/2014/main" id="{78C07751-2647-40BA-AADD-E05C108D7B44}"/>
                  </a:ext>
                </a:extLst>
              </p:cNvPr>
              <p:cNvSpPr/>
              <p:nvPr/>
            </p:nvSpPr>
            <p:spPr>
              <a:xfrm rot="1396071">
                <a:off x="5536186" y="2928335"/>
                <a:ext cx="997493" cy="532641"/>
              </a:xfrm>
              <a:prstGeom prst="rect">
                <a:avLst/>
              </a:prstGeom>
              <a:solidFill>
                <a:schemeClr val="bg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Bosch Sans Light" panose="020B0504020202020204" pitchFamily="34" charset="0"/>
                  <a:ea typeface="+mn-ea"/>
                  <a:cs typeface="+mn-cs"/>
                </a:endParaRPr>
              </a:p>
            </p:txBody>
          </p:sp>
          <p:sp>
            <p:nvSpPr>
              <p:cNvPr id="59" name="Rechteck 58">
                <a:extLst>
                  <a:ext uri="{FF2B5EF4-FFF2-40B4-BE49-F238E27FC236}">
                    <a16:creationId xmlns:a16="http://schemas.microsoft.com/office/drawing/2014/main" id="{49C0F64E-BF45-4152-920D-8E055E51D714}"/>
                  </a:ext>
                </a:extLst>
              </p:cNvPr>
              <p:cNvSpPr/>
              <p:nvPr/>
            </p:nvSpPr>
            <p:spPr>
              <a:xfrm rot="3747897">
                <a:off x="4505216" y="3566795"/>
                <a:ext cx="997493" cy="532641"/>
              </a:xfrm>
              <a:prstGeom prst="rect">
                <a:avLst/>
              </a:prstGeom>
              <a:solidFill>
                <a:schemeClr val="bg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latin typeface="Bosch Sans Light" panose="020B0504020202020204" pitchFamily="34" charset="0"/>
                  <a:ea typeface="+mn-ea"/>
                  <a:cs typeface="+mn-cs"/>
                </a:endParaRPr>
              </a:p>
            </p:txBody>
          </p:sp>
        </p:grpSp>
        <p:pic>
          <p:nvPicPr>
            <p:cNvPr id="56" name="Grafik 55">
              <a:extLst>
                <a:ext uri="{FF2B5EF4-FFF2-40B4-BE49-F238E27FC236}">
                  <a16:creationId xmlns:a16="http://schemas.microsoft.com/office/drawing/2014/main" id="{7D4D76B2-6EEC-4175-9F8A-8DBD84583F55}"/>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14052" t="27756" r="9092" b="20379"/>
            <a:stretch/>
          </p:blipFill>
          <p:spPr>
            <a:xfrm>
              <a:off x="3739878" y="2152411"/>
              <a:ext cx="2557361" cy="1725790"/>
            </a:xfrm>
            <a:prstGeom prst="rect">
              <a:avLst/>
            </a:prstGeom>
          </p:spPr>
        </p:pic>
      </p:grpSp>
      <p:sp>
        <p:nvSpPr>
          <p:cNvPr id="60" name="Textfeld 59">
            <a:extLst>
              <a:ext uri="{FF2B5EF4-FFF2-40B4-BE49-F238E27FC236}">
                <a16:creationId xmlns:a16="http://schemas.microsoft.com/office/drawing/2014/main" id="{40372B7C-3437-4085-8C30-9754CBB63475}"/>
              </a:ext>
            </a:extLst>
          </p:cNvPr>
          <p:cNvSpPr txBox="1"/>
          <p:nvPr/>
        </p:nvSpPr>
        <p:spPr>
          <a:xfrm>
            <a:off x="7284381" y="1679566"/>
            <a:ext cx="807091" cy="260272"/>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0" noProof="0" dirty="0">
                <a:ln>
                  <a:noFill/>
                </a:ln>
                <a:solidFill>
                  <a:srgbClr val="000000"/>
                </a:solidFill>
                <a:effectLst/>
                <a:uLnTx/>
                <a:uFillTx/>
                <a:latin typeface="Bosch Sans Light" panose="020B0504020202020204" pitchFamily="34" charset="0"/>
              </a:rPr>
              <a:t>In series</a:t>
            </a:r>
          </a:p>
        </p:txBody>
      </p:sp>
      <p:sp>
        <p:nvSpPr>
          <p:cNvPr id="61" name="Rectangle 13">
            <a:extLst>
              <a:ext uri="{FF2B5EF4-FFF2-40B4-BE49-F238E27FC236}">
                <a16:creationId xmlns:a16="http://schemas.microsoft.com/office/drawing/2014/main" id="{10698CBD-77A2-4A9B-99E6-2035BA009F66}"/>
              </a:ext>
            </a:extLst>
          </p:cNvPr>
          <p:cNvSpPr/>
          <p:nvPr/>
        </p:nvSpPr>
        <p:spPr>
          <a:xfrm>
            <a:off x="5433776" y="5165762"/>
            <a:ext cx="5377183" cy="215444"/>
          </a:xfrm>
          <a:prstGeom prst="rect">
            <a:avLst/>
          </a:prstGeom>
        </p:spPr>
        <p:txBody>
          <a:bodyPr wrap="square">
            <a:spAutoFit/>
          </a:bodyPr>
          <a:lstStyle/>
          <a:p>
            <a:pPr>
              <a:defRPr/>
            </a:pPr>
            <a:r>
              <a:rPr lang="en-US" sz="800" kern="0" dirty="0">
                <a:solidFill>
                  <a:srgbClr val="000000"/>
                </a:solidFill>
                <a:latin typeface="Bosch Office Sans"/>
              </a:rPr>
              <a:t>Note: Minimum &amp; maximum speed and functional performance depending on sensor set and selected ACC feature</a:t>
            </a:r>
          </a:p>
        </p:txBody>
      </p:sp>
    </p:spTree>
    <p:extLst>
      <p:ext uri="{BB962C8B-B14F-4D97-AF65-F5344CB8AC3E}">
        <p14:creationId xmlns:p14="http://schemas.microsoft.com/office/powerpoint/2010/main" val="326625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3367052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2" name="think-cell Folie" r:id="rId5" imgW="473" imgH="473" progId="TCLayout.ActiveDocument.1">
                  <p:embed/>
                </p:oleObj>
              </mc:Choice>
              <mc:Fallback>
                <p:oleObj name="think-cell Folie" r:id="rId5" imgW="473" imgH="473"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 name="Rectangle 46">
            <a:extLst>
              <a:ext uri="{FF2B5EF4-FFF2-40B4-BE49-F238E27FC236}">
                <a16:creationId xmlns:a16="http://schemas.microsoft.com/office/drawing/2014/main" id="{EE2277BE-57DD-451C-97E8-D6016990F1C2}"/>
              </a:ext>
            </a:extLst>
          </p:cNvPr>
          <p:cNvSpPr/>
          <p:nvPr/>
        </p:nvSpPr>
        <p:spPr>
          <a:xfrm>
            <a:off x="257175" y="1295401"/>
            <a:ext cx="10452825" cy="4170362"/>
          </a:xfrm>
          <a:prstGeom prst="rect">
            <a:avLst/>
          </a:prstGeom>
          <a:solidFill>
            <a:schemeClr val="bg1">
              <a:lumMod val="95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6" name="Rectangle 5" hidden="1"/>
          <p:cNvSpPr/>
          <p:nvPr>
            <p:custDataLst>
              <p:tags r:id="rId3"/>
            </p:custDataLst>
          </p:nvPr>
        </p:nvSpPr>
        <p:spPr>
          <a:xfrm>
            <a:off x="0" y="0"/>
            <a:ext cx="158750" cy="158750"/>
          </a:xfrm>
          <a:prstGeom prst="rect">
            <a:avLst/>
          </a:prstGeom>
          <a:noFill/>
          <a:ln w="9525" cap="flat" cmpd="sng" algn="ctr">
            <a:solidFill>
              <a:srgbClr val="3F136C"/>
            </a:solidFill>
            <a:prstDash val="solid"/>
          </a:ln>
          <a:effectLst/>
        </p:spPr>
        <p:txBody>
          <a:bodyPr wrap="none" lIns="0" tIns="0" rIns="0" bIns="0" rtlCol="0" anchor="ctr"/>
          <a:lstStyle/>
          <a:p>
            <a:pPr algn="ctr" fontAlgn="auto">
              <a:spcBef>
                <a:spcPts val="0"/>
              </a:spcBef>
              <a:spcAft>
                <a:spcPts val="0"/>
              </a:spcAft>
            </a:pPr>
            <a:endParaRPr kumimoji="0" lang="de-DE" sz="2800" u="none" strike="noStrike" kern="0" cap="none" spc="0" normalizeH="0" noProof="0" dirty="0">
              <a:ln>
                <a:noFill/>
              </a:ln>
              <a:solidFill>
                <a:srgbClr val="000000"/>
              </a:solidFill>
              <a:effectLst/>
              <a:uLnTx/>
              <a:uFillTx/>
              <a:latin typeface="Bosch Office Sans" pitchFamily="2" charset="0"/>
              <a:ea typeface="+mj-ea"/>
              <a:cs typeface="+mj-cs"/>
              <a:sym typeface="Bosch Office Sans" pitchFamily="2" charset="0"/>
            </a:endParaRPr>
          </a:p>
        </p:txBody>
      </p:sp>
      <p:sp>
        <p:nvSpPr>
          <p:cNvPr id="3" name="Title 2"/>
          <p:cNvSpPr>
            <a:spLocks noGrp="1"/>
          </p:cNvSpPr>
          <p:nvPr>
            <p:ph type="title"/>
          </p:nvPr>
        </p:nvSpPr>
        <p:spPr/>
        <p:txBody>
          <a:bodyPr vert="horz"/>
          <a:lstStyle/>
          <a:p>
            <a:r>
              <a:rPr lang="en-US" dirty="0"/>
              <a:t>Value-add features – Overview (1/2)</a:t>
            </a:r>
          </a:p>
        </p:txBody>
      </p:sp>
      <p:sp>
        <p:nvSpPr>
          <p:cNvPr id="4" name="Text Placeholder 3"/>
          <p:cNvSpPr>
            <a:spLocks noGrp="1"/>
          </p:cNvSpPr>
          <p:nvPr>
            <p:ph type="body" sz="quarter" idx="15"/>
          </p:nvPr>
        </p:nvSpPr>
        <p:spPr/>
        <p:txBody>
          <a:bodyPr/>
          <a:lstStyle/>
          <a:p>
            <a:r>
              <a:rPr lang="en-US" dirty="0"/>
              <a:t>Adaptive cruise control</a:t>
            </a:r>
          </a:p>
        </p:txBody>
      </p:sp>
      <p:sp>
        <p:nvSpPr>
          <p:cNvPr id="44" name="Foliennummernplatzhalter 3"/>
          <p:cNvSpPr>
            <a:spLocks noGrp="1"/>
          </p:cNvSpPr>
          <p:nvPr>
            <p:ph type="sldNum" sz="quarter" idx="12"/>
          </p:nvPr>
        </p:nvSpPr>
        <p:spPr>
          <a:xfrm>
            <a:off x="266700" y="5628640"/>
            <a:ext cx="288290" cy="410210"/>
          </a:xfrm>
        </p:spPr>
        <p:txBody>
          <a:bodyPr/>
          <a:lstStyle/>
          <a:p>
            <a:pPr marL="0" marR="0" lvl="0" indent="0" algn="l" defTabSz="91440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smtClean="0">
                <a:ln>
                  <a:noFill/>
                </a:ln>
                <a:solidFill>
                  <a:srgbClr val="999FA6"/>
                </a:solidFill>
                <a:effectLst/>
                <a:uLnTx/>
                <a:uFillTx/>
                <a:latin typeface="Bosch Office Sans"/>
                <a:ea typeface="+mn-ea"/>
                <a:cs typeface="+mn-cs"/>
              </a:rPr>
              <a:pPr marL="0" marR="0" lvl="0" indent="0" algn="l" defTabSz="914400" eaLnBrk="1" fontAlgn="base" latinLnBrk="0" hangingPunct="1">
                <a:lnSpc>
                  <a:spcPct val="100000"/>
                </a:lnSpc>
                <a:spcBef>
                  <a:spcPct val="0"/>
                </a:spcBef>
                <a:spcAft>
                  <a:spcPct val="0"/>
                </a:spcAft>
                <a:buClrTx/>
                <a:buSzTx/>
                <a:buFontTx/>
                <a:buNone/>
                <a:tabLst/>
                <a:defRPr/>
              </a:pPr>
              <a:t>6</a:t>
            </a:fld>
            <a:endParaRPr kumimoji="0" lang="en-US" sz="1200" b="0" i="0" u="none" strike="noStrike" kern="0" cap="none" spc="0" normalizeH="0" baseline="0" dirty="0">
              <a:ln>
                <a:noFill/>
              </a:ln>
              <a:solidFill>
                <a:srgbClr val="999FA6"/>
              </a:solidFill>
              <a:effectLst/>
              <a:uLnTx/>
              <a:uFillTx/>
              <a:latin typeface="Bosch Office Sans"/>
              <a:ea typeface="+mn-ea"/>
              <a:cs typeface="+mn-cs"/>
            </a:endParaRPr>
          </a:p>
        </p:txBody>
      </p:sp>
      <p:sp>
        <p:nvSpPr>
          <p:cNvPr id="48" name="Freeform 47"/>
          <p:cNvSpPr/>
          <p:nvPr/>
        </p:nvSpPr>
        <p:spPr>
          <a:xfrm>
            <a:off x="420130" y="2137161"/>
            <a:ext cx="10247870"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CDDFED"/>
          </a:solidFill>
        </p:spPr>
        <p:style>
          <a:lnRef idx="2">
            <a:schemeClr val="lt1">
              <a:hueOff val="0"/>
              <a:satOff val="0"/>
              <a:lumOff val="0"/>
              <a:alphaOff val="0"/>
            </a:schemeClr>
          </a:lnRef>
          <a:fillRef idx="1">
            <a:schemeClr val="accent2">
              <a:hueOff val="836759"/>
              <a:satOff val="-48365"/>
              <a:lumOff val="3235"/>
              <a:alphaOff val="0"/>
            </a:schemeClr>
          </a:fillRef>
          <a:effectRef idx="0">
            <a:schemeClr val="accent2">
              <a:hueOff val="836759"/>
              <a:satOff val="-48365"/>
              <a:lumOff val="3235"/>
              <a:alphaOff val="0"/>
            </a:schemeClr>
          </a:effectRef>
          <a:fontRef idx="minor">
            <a:schemeClr val="lt1"/>
          </a:fontRef>
        </p:style>
        <p:txBody>
          <a:bodyPr spcFirstLastPara="0" vert="horz" wrap="square" lIns="80552" tIns="80552" rIns="935845" bIns="80552" numCol="1" spcCol="1270" anchor="ctr" anchorCtr="0">
            <a:noAutofit/>
          </a:bodyPr>
          <a:lstStyle/>
          <a:p>
            <a:pPr lvl="0" algn="l" defTabSz="711200">
              <a:lnSpc>
                <a:spcPct val="90000"/>
              </a:lnSpc>
              <a:spcBef>
                <a:spcPct val="0"/>
              </a:spcBef>
              <a:spcAft>
                <a:spcPct val="35000"/>
              </a:spcAft>
            </a:pPr>
            <a:r>
              <a:rPr lang="en-US" sz="1100" b="1" dirty="0">
                <a:solidFill>
                  <a:schemeClr val="tx1"/>
                </a:solidFill>
              </a:rPr>
              <a:t>Personalized drive programs</a:t>
            </a:r>
            <a:endParaRPr lang="en-US" sz="1100" b="1" kern="1200" dirty="0">
              <a:solidFill>
                <a:schemeClr val="tx1"/>
              </a:solidFill>
            </a:endParaRPr>
          </a:p>
        </p:txBody>
      </p:sp>
      <p:sp>
        <p:nvSpPr>
          <p:cNvPr id="51" name="TextBox 50"/>
          <p:cNvSpPr txBox="1"/>
          <p:nvPr/>
        </p:nvSpPr>
        <p:spPr>
          <a:xfrm>
            <a:off x="2720245" y="2312321"/>
            <a:ext cx="4361434" cy="178519"/>
          </a:xfrm>
          <a:prstGeom prst="rect">
            <a:avLst/>
          </a:prstGeom>
          <a:noFill/>
        </p:spPr>
        <p:txBody>
          <a:bodyPr wrap="none" lIns="0" tIns="0" rIns="0" bIns="0" rtlCol="0" anchor="ctr" anchorCtr="0">
            <a:noAutofit/>
          </a:bodyPr>
          <a:lstStyle/>
          <a:p>
            <a:pPr marL="171450" marR="0" indent="-171450" defTabSz="914400" eaLnBrk="1" fontAlgn="auto" latinLnBrk="0" hangingPunct="1">
              <a:lnSpc>
                <a:spcPts val="1000"/>
              </a:lnSpc>
              <a:spcBef>
                <a:spcPts val="500"/>
              </a:spcBef>
              <a:spcAft>
                <a:spcPts val="0"/>
              </a:spcAft>
              <a:buClrTx/>
              <a:buSzTx/>
              <a:buFontTx/>
              <a:buChar char="-"/>
              <a:tabLst/>
            </a:pPr>
            <a:r>
              <a:rPr lang="en-US" sz="1100" kern="0" dirty="0"/>
              <a:t>Different acceleration and deceleration characteristics</a:t>
            </a:r>
          </a:p>
          <a:p>
            <a:pPr marL="171450" marR="0" indent="-171450" defTabSz="914400" eaLnBrk="1" fontAlgn="auto" latinLnBrk="0" hangingPunct="1">
              <a:lnSpc>
                <a:spcPts val="1000"/>
              </a:lnSpc>
              <a:spcBef>
                <a:spcPts val="500"/>
              </a:spcBef>
              <a:spcAft>
                <a:spcPts val="0"/>
              </a:spcAft>
              <a:buClrTx/>
              <a:buSzTx/>
              <a:buFontTx/>
              <a:buChar char="-"/>
              <a:tabLst/>
            </a:pPr>
            <a:r>
              <a:rPr kumimoji="0" lang="en-US" sz="1100" b="0" i="0" u="none" strike="noStrike" kern="0" cap="none" spc="0" normalizeH="0" baseline="0" dirty="0">
                <a:ln>
                  <a:noFill/>
                </a:ln>
                <a:effectLst/>
                <a:uLnTx/>
                <a:uFillTx/>
              </a:rPr>
              <a:t>Optional:</a:t>
            </a:r>
            <a:r>
              <a:rPr kumimoji="0" lang="en-US" sz="1100" b="0" i="0" u="none" strike="noStrike" kern="0" cap="none" spc="0" normalizeH="0" dirty="0">
                <a:ln>
                  <a:noFill/>
                </a:ln>
                <a:effectLst/>
                <a:uLnTx/>
                <a:uFillTx/>
              </a:rPr>
              <a:t> consumption optimized measures</a:t>
            </a:r>
            <a:endParaRPr kumimoji="0" lang="en-US" sz="1100" b="0" i="0" u="none" strike="noStrike" kern="0" cap="none" spc="0" normalizeH="0" baseline="0" dirty="0">
              <a:ln>
                <a:noFill/>
              </a:ln>
              <a:effectLst/>
              <a:uLnTx/>
              <a:uFillTx/>
            </a:endParaRPr>
          </a:p>
        </p:txBody>
      </p:sp>
      <p:sp>
        <p:nvSpPr>
          <p:cNvPr id="55" name="Freeform 36">
            <a:extLst>
              <a:ext uri="{FF2B5EF4-FFF2-40B4-BE49-F238E27FC236}">
                <a16:creationId xmlns:a16="http://schemas.microsoft.com/office/drawing/2014/main" id="{B4680FD7-F564-4465-8D0E-5F6CA9BB6432}"/>
              </a:ext>
            </a:extLst>
          </p:cNvPr>
          <p:cNvSpPr/>
          <p:nvPr/>
        </p:nvSpPr>
        <p:spPr>
          <a:xfrm>
            <a:off x="8554814" y="2261419"/>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s</a:t>
            </a:r>
            <a:endParaRPr lang="en-US" sz="1050" dirty="0">
              <a:solidFill>
                <a:schemeClr val="tx1"/>
              </a:solidFill>
            </a:endParaRPr>
          </a:p>
        </p:txBody>
      </p:sp>
      <p:sp>
        <p:nvSpPr>
          <p:cNvPr id="56" name="Freeform 36">
            <a:extLst>
              <a:ext uri="{FF2B5EF4-FFF2-40B4-BE49-F238E27FC236}">
                <a16:creationId xmlns:a16="http://schemas.microsoft.com/office/drawing/2014/main" id="{F6B8632A-190A-4953-B218-1182E45181DE}"/>
              </a:ext>
            </a:extLst>
          </p:cNvPr>
          <p:cNvSpPr/>
          <p:nvPr/>
        </p:nvSpPr>
        <p:spPr>
          <a:xfrm>
            <a:off x="9329351" y="2261419"/>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s</a:t>
            </a:r>
            <a:endParaRPr lang="en-US" sz="1050" dirty="0">
              <a:solidFill>
                <a:schemeClr val="tx1"/>
              </a:solidFill>
            </a:endParaRPr>
          </a:p>
        </p:txBody>
      </p:sp>
      <p:sp>
        <p:nvSpPr>
          <p:cNvPr id="57" name="Freeform 36">
            <a:extLst>
              <a:ext uri="{FF2B5EF4-FFF2-40B4-BE49-F238E27FC236}">
                <a16:creationId xmlns:a16="http://schemas.microsoft.com/office/drawing/2014/main" id="{D12F2700-33EC-4B5C-BE1E-DC2B1C74C510}"/>
              </a:ext>
            </a:extLst>
          </p:cNvPr>
          <p:cNvSpPr/>
          <p:nvPr/>
        </p:nvSpPr>
        <p:spPr>
          <a:xfrm>
            <a:off x="10103888" y="2261419"/>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s</a:t>
            </a:r>
            <a:endParaRPr lang="en-US" sz="1050" dirty="0">
              <a:solidFill>
                <a:schemeClr val="tx1"/>
              </a:solidFill>
            </a:endParaRPr>
          </a:p>
        </p:txBody>
      </p:sp>
      <p:sp>
        <p:nvSpPr>
          <p:cNvPr id="38" name="Freeform 37"/>
          <p:cNvSpPr/>
          <p:nvPr/>
        </p:nvSpPr>
        <p:spPr>
          <a:xfrm>
            <a:off x="420130" y="1582022"/>
            <a:ext cx="10247870"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D6E2EB"/>
          </a:solidFill>
        </p:spPr>
        <p:style>
          <a:lnRef idx="2">
            <a:schemeClr val="lt1">
              <a:hueOff val="0"/>
              <a:satOff val="0"/>
              <a:lumOff val="0"/>
              <a:alphaOff val="0"/>
            </a:schemeClr>
          </a:lnRef>
          <a:fillRef idx="1">
            <a:schemeClr val="accent2">
              <a:hueOff val="278920"/>
              <a:satOff val="-16122"/>
              <a:lumOff val="1078"/>
              <a:alphaOff val="0"/>
            </a:schemeClr>
          </a:fillRef>
          <a:effectRef idx="0">
            <a:schemeClr val="accent2">
              <a:hueOff val="278920"/>
              <a:satOff val="-16122"/>
              <a:lumOff val="1078"/>
              <a:alphaOff val="0"/>
            </a:schemeClr>
          </a:effectRef>
          <a:fontRef idx="minor">
            <a:schemeClr val="lt1"/>
          </a:fontRef>
        </p:style>
        <p:txBody>
          <a:bodyPr spcFirstLastPara="0" vert="horz" wrap="square" lIns="80552" tIns="80552" rIns="935845" bIns="80552" numCol="1" spcCol="1270" anchor="ctr" anchorCtr="0">
            <a:noAutofit/>
          </a:bodyPr>
          <a:lstStyle/>
          <a:p>
            <a:pPr lvl="0" algn="l" defTabSz="711200">
              <a:lnSpc>
                <a:spcPct val="90000"/>
              </a:lnSpc>
              <a:spcBef>
                <a:spcPct val="0"/>
              </a:spcBef>
              <a:spcAft>
                <a:spcPct val="35000"/>
              </a:spcAft>
            </a:pPr>
            <a:r>
              <a:rPr lang="en-US" sz="1100" b="1" kern="1200" dirty="0">
                <a:solidFill>
                  <a:schemeClr val="tx1"/>
                </a:solidFill>
              </a:rPr>
              <a:t>Curve speed controller</a:t>
            </a:r>
          </a:p>
        </p:txBody>
      </p:sp>
      <p:sp>
        <p:nvSpPr>
          <p:cNvPr id="50" name="TextBox 49"/>
          <p:cNvSpPr txBox="1"/>
          <p:nvPr/>
        </p:nvSpPr>
        <p:spPr>
          <a:xfrm>
            <a:off x="2732942" y="1712370"/>
            <a:ext cx="5998805" cy="258339"/>
          </a:xfrm>
          <a:prstGeom prst="rect">
            <a:avLst/>
          </a:prstGeom>
          <a:noFill/>
        </p:spPr>
        <p:txBody>
          <a:bodyPr wrap="none" lIns="0" tIns="0" rIns="0" bIns="0" rtlCol="0" anchor="ctr" anchorCtr="0">
            <a:noAutofit/>
          </a:bodyPr>
          <a:lstStyle/>
          <a:p>
            <a:pPr marL="171450" marR="0" indent="-171450" defTabSz="914400" eaLnBrk="1" fontAlgn="auto" latinLnBrk="0" hangingPunct="1">
              <a:lnSpc>
                <a:spcPts val="1000"/>
              </a:lnSpc>
              <a:spcBef>
                <a:spcPts val="500"/>
              </a:spcBef>
              <a:spcAft>
                <a:spcPts val="0"/>
              </a:spcAft>
              <a:buClrTx/>
              <a:buSzTx/>
              <a:buFontTx/>
              <a:buChar char="-"/>
              <a:tabLst/>
            </a:pPr>
            <a:r>
              <a:rPr kumimoji="0" lang="en-US" sz="1100" b="0" i="0" u="none" strike="noStrike" kern="0" cap="none" spc="0" normalizeH="0" baseline="0" dirty="0">
                <a:ln>
                  <a:noFill/>
                </a:ln>
                <a:effectLst/>
                <a:uLnTx/>
                <a:uFillTx/>
              </a:rPr>
              <a:t>Reduction of ego vehicle speed </a:t>
            </a:r>
            <a:r>
              <a:rPr kumimoji="0" lang="en-US" sz="1100" b="0" i="0" u="none" strike="noStrike" kern="0" cap="none" spc="0" normalizeH="0" dirty="0">
                <a:ln>
                  <a:noFill/>
                </a:ln>
                <a:effectLst/>
                <a:uLnTx/>
                <a:uFillTx/>
              </a:rPr>
              <a:t>based </a:t>
            </a:r>
            <a:r>
              <a:rPr lang="en-US" sz="1100" kern="0" dirty="0"/>
              <a:t>on lateral acceleration</a:t>
            </a:r>
            <a:endParaRPr kumimoji="0" lang="en-US" sz="1100" b="0" i="0" u="none" strike="noStrike" kern="0" cap="none" spc="0" normalizeH="0" baseline="0" dirty="0">
              <a:ln>
                <a:noFill/>
              </a:ln>
              <a:effectLst/>
              <a:uLnTx/>
              <a:uFillTx/>
            </a:endParaRPr>
          </a:p>
        </p:txBody>
      </p:sp>
      <p:sp>
        <p:nvSpPr>
          <p:cNvPr id="73" name="Freeform 72"/>
          <p:cNvSpPr/>
          <p:nvPr/>
        </p:nvSpPr>
        <p:spPr>
          <a:xfrm>
            <a:off x="420129" y="2692300"/>
            <a:ext cx="10247869"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C4DCEE"/>
          </a:solidFill>
        </p:spPr>
        <p:style>
          <a:lnRef idx="2">
            <a:schemeClr val="lt1">
              <a:hueOff val="0"/>
              <a:satOff val="0"/>
              <a:lumOff val="0"/>
              <a:alphaOff val="0"/>
            </a:schemeClr>
          </a:lnRef>
          <a:fillRef idx="1">
            <a:schemeClr val="accent2">
              <a:hueOff val="1115679"/>
              <a:satOff val="-64486"/>
              <a:lumOff val="4314"/>
              <a:alphaOff val="0"/>
            </a:schemeClr>
          </a:fillRef>
          <a:effectRef idx="0">
            <a:schemeClr val="accent2">
              <a:hueOff val="1115679"/>
              <a:satOff val="-64486"/>
              <a:lumOff val="4314"/>
              <a:alphaOff val="0"/>
            </a:schemeClr>
          </a:effectRef>
          <a:fontRef idx="minor">
            <a:schemeClr val="lt1"/>
          </a:fontRef>
        </p:style>
        <p:txBody>
          <a:bodyPr spcFirstLastPara="0" vert="horz" wrap="square" lIns="80552" tIns="80552" rIns="935845" bIns="80552" numCol="1" spcCol="1270" anchor="ctr" anchorCtr="0">
            <a:noAutofit/>
          </a:bodyPr>
          <a:lstStyle/>
          <a:p>
            <a:pPr lvl="0" defTabSz="711200">
              <a:lnSpc>
                <a:spcPct val="90000"/>
              </a:lnSpc>
              <a:spcAft>
                <a:spcPct val="35000"/>
              </a:spcAft>
            </a:pPr>
            <a:r>
              <a:rPr lang="en-US" sz="1100" b="1" dirty="0">
                <a:solidFill>
                  <a:schemeClr val="tx1"/>
                </a:solidFill>
              </a:rPr>
              <a:t>Cooperative behavior</a:t>
            </a:r>
            <a:endParaRPr lang="en-US" sz="1100" b="1" kern="1200" dirty="0">
              <a:solidFill>
                <a:schemeClr val="tx1"/>
              </a:solidFill>
            </a:endParaRPr>
          </a:p>
        </p:txBody>
      </p:sp>
      <p:sp>
        <p:nvSpPr>
          <p:cNvPr id="74" name="TextBox 73"/>
          <p:cNvSpPr txBox="1"/>
          <p:nvPr/>
        </p:nvSpPr>
        <p:spPr>
          <a:xfrm>
            <a:off x="2720244" y="2775167"/>
            <a:ext cx="3908125" cy="363228"/>
          </a:xfrm>
          <a:prstGeom prst="rect">
            <a:avLst/>
          </a:prstGeom>
          <a:noFill/>
        </p:spPr>
        <p:txBody>
          <a:bodyPr wrap="none" lIns="0" tIns="0" rIns="0" bIns="0" rtlCol="0" anchor="ctr" anchorCtr="0">
            <a:noAutofit/>
          </a:bodyPr>
          <a:lstStyle/>
          <a:p>
            <a:pPr marL="171450" marR="0" indent="-171450" defTabSz="914400" eaLnBrk="1" fontAlgn="auto" latinLnBrk="0" hangingPunct="1">
              <a:lnSpc>
                <a:spcPts val="1000"/>
              </a:lnSpc>
              <a:spcBef>
                <a:spcPts val="500"/>
              </a:spcBef>
              <a:spcAft>
                <a:spcPts val="0"/>
              </a:spcAft>
              <a:buClrTx/>
              <a:buSzTx/>
              <a:buFontTx/>
              <a:buChar char="-"/>
              <a:tabLst/>
            </a:pPr>
            <a:r>
              <a:rPr lang="en-US" sz="1100" kern="0" dirty="0"/>
              <a:t>Situation based gap generation to support lane change of neighboring vehicle</a:t>
            </a:r>
          </a:p>
          <a:p>
            <a:pPr marL="171450" marR="0" indent="-171450" defTabSz="914400" eaLnBrk="1" fontAlgn="auto" latinLnBrk="0" hangingPunct="1">
              <a:lnSpc>
                <a:spcPts val="1000"/>
              </a:lnSpc>
              <a:spcBef>
                <a:spcPts val="500"/>
              </a:spcBef>
              <a:spcAft>
                <a:spcPts val="0"/>
              </a:spcAft>
              <a:buClrTx/>
              <a:buSzTx/>
              <a:buFontTx/>
              <a:buChar char="-"/>
              <a:tabLst/>
            </a:pPr>
            <a:r>
              <a:rPr kumimoji="0" lang="en-US" sz="1100" b="0" i="0" u="none" strike="noStrike" kern="0" cap="none" spc="0" normalizeH="0" baseline="0" dirty="0">
                <a:ln>
                  <a:noFill/>
                </a:ln>
                <a:effectLst/>
                <a:uLnTx/>
                <a:uFillTx/>
              </a:rPr>
              <a:t>Speed</a:t>
            </a:r>
            <a:r>
              <a:rPr kumimoji="0" lang="en-US" sz="1100" b="0" i="0" u="none" strike="noStrike" kern="0" cap="none" spc="0" normalizeH="0" dirty="0">
                <a:ln>
                  <a:noFill/>
                </a:ln>
                <a:effectLst/>
                <a:uLnTx/>
                <a:uFillTx/>
              </a:rPr>
              <a:t> adaptation based on driver lane change request and traffic in neighboring lane</a:t>
            </a:r>
            <a:endParaRPr kumimoji="0" lang="en-US" sz="1100" b="0" i="0" u="none" strike="noStrike" kern="0" cap="none" spc="0" normalizeH="0" baseline="0" dirty="0">
              <a:ln>
                <a:noFill/>
              </a:ln>
              <a:effectLst/>
              <a:uLnTx/>
              <a:uFillTx/>
            </a:endParaRPr>
          </a:p>
        </p:txBody>
      </p:sp>
      <p:sp>
        <p:nvSpPr>
          <p:cNvPr id="63" name="Freeform 36">
            <a:extLst>
              <a:ext uri="{FF2B5EF4-FFF2-40B4-BE49-F238E27FC236}">
                <a16:creationId xmlns:a16="http://schemas.microsoft.com/office/drawing/2014/main" id="{2F957AA4-E2D4-4829-9AE4-C4290D683A05}"/>
              </a:ext>
            </a:extLst>
          </p:cNvPr>
          <p:cNvSpPr/>
          <p:nvPr/>
        </p:nvSpPr>
        <p:spPr>
          <a:xfrm>
            <a:off x="8554814" y="2816343"/>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sp>
        <p:nvSpPr>
          <p:cNvPr id="64" name="Freeform 36">
            <a:extLst>
              <a:ext uri="{FF2B5EF4-FFF2-40B4-BE49-F238E27FC236}">
                <a16:creationId xmlns:a16="http://schemas.microsoft.com/office/drawing/2014/main" id="{5C03E16E-6134-4B48-B31E-B93E20910FE9}"/>
              </a:ext>
            </a:extLst>
          </p:cNvPr>
          <p:cNvSpPr/>
          <p:nvPr/>
        </p:nvSpPr>
        <p:spPr>
          <a:xfrm>
            <a:off x="9329351" y="2816343"/>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65" name="Freeform 36">
            <a:extLst>
              <a:ext uri="{FF2B5EF4-FFF2-40B4-BE49-F238E27FC236}">
                <a16:creationId xmlns:a16="http://schemas.microsoft.com/office/drawing/2014/main" id="{DFDEE27F-4282-43D2-ADA7-43BCC4F028CF}"/>
              </a:ext>
            </a:extLst>
          </p:cNvPr>
          <p:cNvSpPr/>
          <p:nvPr/>
        </p:nvSpPr>
        <p:spPr>
          <a:xfrm>
            <a:off x="10103888" y="2816343"/>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grpSp>
        <p:nvGrpSpPr>
          <p:cNvPr id="75" name="Group 74"/>
          <p:cNvGrpSpPr/>
          <p:nvPr/>
        </p:nvGrpSpPr>
        <p:grpSpPr>
          <a:xfrm>
            <a:off x="420130" y="3247439"/>
            <a:ext cx="10247867" cy="468000"/>
            <a:chOff x="2048502" y="3769493"/>
            <a:chExt cx="10291136" cy="486000"/>
          </a:xfrm>
          <a:solidFill>
            <a:schemeClr val="accent4">
              <a:lumMod val="60000"/>
              <a:lumOff val="40000"/>
            </a:schemeClr>
          </a:solidFill>
        </p:grpSpPr>
        <p:sp>
          <p:nvSpPr>
            <p:cNvPr id="76" name="Freeform 75"/>
            <p:cNvSpPr/>
            <p:nvPr/>
          </p:nvSpPr>
          <p:spPr>
            <a:xfrm>
              <a:off x="2048502" y="3769493"/>
              <a:ext cx="10291136" cy="486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BCDAF0"/>
            </a:solidFill>
          </p:spPr>
          <p:style>
            <a:lnRef idx="2">
              <a:schemeClr val="lt1">
                <a:hueOff val="0"/>
                <a:satOff val="0"/>
                <a:lumOff val="0"/>
                <a:alphaOff val="0"/>
              </a:schemeClr>
            </a:lnRef>
            <a:fillRef idx="1">
              <a:schemeClr val="accent2">
                <a:hueOff val="1115679"/>
                <a:satOff val="-64486"/>
                <a:lumOff val="4314"/>
                <a:alphaOff val="0"/>
              </a:schemeClr>
            </a:fillRef>
            <a:effectRef idx="0">
              <a:schemeClr val="accent2">
                <a:hueOff val="1115679"/>
                <a:satOff val="-64486"/>
                <a:lumOff val="4314"/>
                <a:alphaOff val="0"/>
              </a:schemeClr>
            </a:effectRef>
            <a:fontRef idx="minor">
              <a:schemeClr val="lt1"/>
            </a:fontRef>
          </p:style>
          <p:txBody>
            <a:bodyPr spcFirstLastPara="0" vert="horz" wrap="square" lIns="80552" tIns="80552" rIns="935845" bIns="80552" numCol="1" spcCol="1270" anchor="ctr" anchorCtr="0">
              <a:noAutofit/>
            </a:bodyPr>
            <a:lstStyle/>
            <a:p>
              <a:pPr lvl="0" defTabSz="711200">
                <a:lnSpc>
                  <a:spcPct val="90000"/>
                </a:lnSpc>
                <a:spcAft>
                  <a:spcPct val="35000"/>
                </a:spcAft>
              </a:pPr>
              <a:r>
                <a:rPr lang="en-US" sz="1100" b="1" dirty="0">
                  <a:solidFill>
                    <a:schemeClr val="tx1"/>
                  </a:solidFill>
                </a:rPr>
                <a:t>Wrong side overtake avoidance</a:t>
              </a:r>
              <a:endParaRPr lang="en-US" sz="1100" b="1" kern="1200" dirty="0">
                <a:solidFill>
                  <a:schemeClr val="tx1"/>
                </a:solidFill>
              </a:endParaRPr>
            </a:p>
          </p:txBody>
        </p:sp>
        <p:sp>
          <p:nvSpPr>
            <p:cNvPr id="77" name="TextBox 76"/>
            <p:cNvSpPr txBox="1"/>
            <p:nvPr/>
          </p:nvSpPr>
          <p:spPr>
            <a:xfrm>
              <a:off x="4358329" y="3956909"/>
              <a:ext cx="4405603" cy="185748"/>
            </a:xfrm>
            <a:prstGeom prst="rect">
              <a:avLst/>
            </a:prstGeom>
            <a:noFill/>
          </p:spPr>
          <p:txBody>
            <a:bodyPr wrap="none" lIns="0" tIns="0" rIns="0" bIns="0" rtlCol="0" anchor="ctr" anchorCtr="0">
              <a:noAutofit/>
            </a:bodyPr>
            <a:lstStyle/>
            <a:p>
              <a:pPr marL="171450" marR="0" indent="-171450" defTabSz="914400" eaLnBrk="1" fontAlgn="auto" latinLnBrk="0" hangingPunct="1">
                <a:lnSpc>
                  <a:spcPts val="1000"/>
                </a:lnSpc>
                <a:spcBef>
                  <a:spcPts val="500"/>
                </a:spcBef>
                <a:spcAft>
                  <a:spcPts val="0"/>
                </a:spcAft>
                <a:buClrTx/>
                <a:buSzTx/>
                <a:buFontTx/>
                <a:buChar char="-"/>
                <a:tabLst/>
              </a:pPr>
              <a:r>
                <a:rPr lang="en-US" sz="1100" kern="0" dirty="0"/>
                <a:t>Speed reduction to avoid illegal overtaking on the wrong side</a:t>
              </a:r>
            </a:p>
            <a:p>
              <a:pPr marL="171450" marR="0" indent="-171450" defTabSz="914400" eaLnBrk="1" fontAlgn="auto" latinLnBrk="0" hangingPunct="1">
                <a:lnSpc>
                  <a:spcPts val="1000"/>
                </a:lnSpc>
                <a:spcBef>
                  <a:spcPts val="500"/>
                </a:spcBef>
                <a:spcAft>
                  <a:spcPts val="0"/>
                </a:spcAft>
                <a:buClrTx/>
                <a:buSzTx/>
                <a:buFontTx/>
                <a:buChar char="-"/>
                <a:tabLst/>
              </a:pPr>
              <a:r>
                <a:rPr kumimoji="0" lang="en-US" sz="1100" b="0" i="0" u="none" strike="noStrike" kern="0" cap="none" spc="0" normalizeH="0" baseline="0" dirty="0">
                  <a:ln>
                    <a:noFill/>
                  </a:ln>
                  <a:effectLst/>
                  <a:uLnTx/>
                  <a:uFillTx/>
                </a:rPr>
                <a:t>Applies to traffic rules of specific countries</a:t>
              </a:r>
            </a:p>
          </p:txBody>
        </p:sp>
      </p:grpSp>
      <p:sp>
        <p:nvSpPr>
          <p:cNvPr id="67" name="Freeform 36">
            <a:extLst>
              <a:ext uri="{FF2B5EF4-FFF2-40B4-BE49-F238E27FC236}">
                <a16:creationId xmlns:a16="http://schemas.microsoft.com/office/drawing/2014/main" id="{35E14D40-BEEC-49D5-A450-1739D21BBF1A}"/>
              </a:ext>
            </a:extLst>
          </p:cNvPr>
          <p:cNvSpPr/>
          <p:nvPr/>
        </p:nvSpPr>
        <p:spPr>
          <a:xfrm>
            <a:off x="9329351" y="3371482"/>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68" name="Freeform 36">
            <a:extLst>
              <a:ext uri="{FF2B5EF4-FFF2-40B4-BE49-F238E27FC236}">
                <a16:creationId xmlns:a16="http://schemas.microsoft.com/office/drawing/2014/main" id="{58849789-9F9E-4B95-8621-6E6D05B3AAC3}"/>
              </a:ext>
            </a:extLst>
          </p:cNvPr>
          <p:cNvSpPr/>
          <p:nvPr/>
        </p:nvSpPr>
        <p:spPr>
          <a:xfrm>
            <a:off x="10103888" y="3371482"/>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grpSp>
        <p:nvGrpSpPr>
          <p:cNvPr id="69" name="Group 68"/>
          <p:cNvGrpSpPr/>
          <p:nvPr/>
        </p:nvGrpSpPr>
        <p:grpSpPr>
          <a:xfrm>
            <a:off x="420130" y="4357717"/>
            <a:ext cx="10247866" cy="468000"/>
            <a:chOff x="2032324" y="4371624"/>
            <a:chExt cx="10291135" cy="273404"/>
          </a:xfrm>
          <a:solidFill>
            <a:schemeClr val="bg2">
              <a:lumMod val="75000"/>
            </a:schemeClr>
          </a:solidFill>
        </p:grpSpPr>
        <p:sp>
          <p:nvSpPr>
            <p:cNvPr id="70" name="Freeform 69"/>
            <p:cNvSpPr/>
            <p:nvPr/>
          </p:nvSpPr>
          <p:spPr>
            <a:xfrm>
              <a:off x="2032324" y="4371624"/>
              <a:ext cx="10291135" cy="273404"/>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B3D7F1"/>
            </a:solidFill>
          </p:spPr>
          <p:style>
            <a:lnRef idx="2">
              <a:schemeClr val="lt1">
                <a:hueOff val="0"/>
                <a:satOff val="0"/>
                <a:lumOff val="0"/>
                <a:alphaOff val="0"/>
              </a:schemeClr>
            </a:lnRef>
            <a:fillRef idx="1">
              <a:schemeClr val="accent2">
                <a:hueOff val="836759"/>
                <a:satOff val="-48365"/>
                <a:lumOff val="3235"/>
                <a:alphaOff val="0"/>
              </a:schemeClr>
            </a:fillRef>
            <a:effectRef idx="0">
              <a:schemeClr val="accent2">
                <a:hueOff val="836759"/>
                <a:satOff val="-48365"/>
                <a:lumOff val="3235"/>
                <a:alphaOff val="0"/>
              </a:schemeClr>
            </a:effectRef>
            <a:fontRef idx="minor">
              <a:schemeClr val="lt1"/>
            </a:fontRef>
          </p:style>
          <p:txBody>
            <a:bodyPr spcFirstLastPara="0" vert="horz" wrap="square" lIns="80552" tIns="80552" rIns="935845" bIns="80552" numCol="1" spcCol="1270" anchor="ctr" anchorCtr="0">
              <a:noAutofit/>
            </a:bodyPr>
            <a:lstStyle/>
            <a:p>
              <a:pPr lvl="0" algn="l" defTabSz="711200">
                <a:lnSpc>
                  <a:spcPct val="90000"/>
                </a:lnSpc>
                <a:spcBef>
                  <a:spcPct val="0"/>
                </a:spcBef>
                <a:spcAft>
                  <a:spcPct val="35000"/>
                </a:spcAft>
              </a:pPr>
              <a:r>
                <a:rPr lang="en-US" sz="1100" b="1" kern="1200" dirty="0">
                  <a:solidFill>
                    <a:schemeClr val="tx1"/>
                  </a:solidFill>
                </a:rPr>
                <a:t>Predictive overtaking support</a:t>
              </a:r>
            </a:p>
          </p:txBody>
        </p:sp>
        <p:sp>
          <p:nvSpPr>
            <p:cNvPr id="71" name="TextBox 70"/>
            <p:cNvSpPr txBox="1"/>
            <p:nvPr/>
          </p:nvSpPr>
          <p:spPr>
            <a:xfrm>
              <a:off x="4342150" y="4427937"/>
              <a:ext cx="5692055" cy="185749"/>
            </a:xfrm>
            <a:prstGeom prst="rect">
              <a:avLst/>
            </a:prstGeom>
            <a:noFill/>
          </p:spPr>
          <p:txBody>
            <a:bodyPr wrap="none" lIns="0" tIns="0" rIns="0" bIns="0" rtlCol="0" anchor="ctr" anchorCtr="0">
              <a:noAutofit/>
            </a:bodyPr>
            <a:lstStyle/>
            <a:p>
              <a:pPr marL="171450" marR="0" indent="-171450" defTabSz="914400" eaLnBrk="1" fontAlgn="auto" latinLnBrk="0" hangingPunct="1">
                <a:lnSpc>
                  <a:spcPts val="1000"/>
                </a:lnSpc>
                <a:spcBef>
                  <a:spcPts val="500"/>
                </a:spcBef>
                <a:spcAft>
                  <a:spcPts val="0"/>
                </a:spcAft>
                <a:buClrTx/>
                <a:buSzTx/>
                <a:buFontTx/>
                <a:buChar char="-"/>
                <a:tabLst/>
              </a:pPr>
              <a:r>
                <a:rPr lang="en-US" sz="1100" dirty="0"/>
                <a:t>Foresees the driver intention to change the lane due to an overtaking scenario</a:t>
              </a:r>
            </a:p>
            <a:p>
              <a:pPr marL="171450" indent="-171450" fontAlgn="auto">
                <a:lnSpc>
                  <a:spcPts val="1000"/>
                </a:lnSpc>
                <a:spcBef>
                  <a:spcPts val="500"/>
                </a:spcBef>
                <a:spcAft>
                  <a:spcPts val="0"/>
                </a:spcAft>
                <a:buFontTx/>
                <a:buChar char="-"/>
              </a:pPr>
              <a:r>
                <a:rPr lang="en-US" sz="1100" dirty="0"/>
                <a:t>Assists the driver by avoiding unnecessary decelerations due to the preceding vehicle</a:t>
              </a:r>
              <a:r>
                <a:rPr lang="en-US" sz="1100" kern="0" dirty="0"/>
                <a:t> </a:t>
              </a:r>
              <a:endParaRPr kumimoji="0" lang="en-US" sz="1100" b="0" i="0" u="none" strike="noStrike" kern="0" cap="none" spc="0" normalizeH="0" baseline="0" dirty="0">
                <a:ln>
                  <a:noFill/>
                </a:ln>
                <a:effectLst/>
                <a:uLnTx/>
                <a:uFillTx/>
              </a:endParaRPr>
            </a:p>
          </p:txBody>
        </p:sp>
      </p:grpSp>
      <p:sp>
        <p:nvSpPr>
          <p:cNvPr id="81" name="Freeform 36">
            <a:extLst>
              <a:ext uri="{FF2B5EF4-FFF2-40B4-BE49-F238E27FC236}">
                <a16:creationId xmlns:a16="http://schemas.microsoft.com/office/drawing/2014/main" id="{7135226D-5B52-4E1A-846D-84100813E755}"/>
              </a:ext>
            </a:extLst>
          </p:cNvPr>
          <p:cNvSpPr/>
          <p:nvPr/>
        </p:nvSpPr>
        <p:spPr>
          <a:xfrm>
            <a:off x="8554814" y="4481976"/>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sp>
        <p:nvSpPr>
          <p:cNvPr id="82" name="Freeform 36">
            <a:extLst>
              <a:ext uri="{FF2B5EF4-FFF2-40B4-BE49-F238E27FC236}">
                <a16:creationId xmlns:a16="http://schemas.microsoft.com/office/drawing/2014/main" id="{2CC51AC4-958B-48F5-9B6F-9B866FC24AD9}"/>
              </a:ext>
            </a:extLst>
          </p:cNvPr>
          <p:cNvSpPr/>
          <p:nvPr/>
        </p:nvSpPr>
        <p:spPr>
          <a:xfrm>
            <a:off x="9329351" y="4481976"/>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83" name="Freeform 36">
            <a:extLst>
              <a:ext uri="{FF2B5EF4-FFF2-40B4-BE49-F238E27FC236}">
                <a16:creationId xmlns:a16="http://schemas.microsoft.com/office/drawing/2014/main" id="{0C78E58A-95C4-4FFF-B9D8-F9190FFC13B3}"/>
              </a:ext>
            </a:extLst>
          </p:cNvPr>
          <p:cNvSpPr/>
          <p:nvPr/>
        </p:nvSpPr>
        <p:spPr>
          <a:xfrm>
            <a:off x="10103888" y="4481976"/>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sp>
        <p:nvSpPr>
          <p:cNvPr id="87" name="Freeform 37">
            <a:extLst>
              <a:ext uri="{FF2B5EF4-FFF2-40B4-BE49-F238E27FC236}">
                <a16:creationId xmlns:a16="http://schemas.microsoft.com/office/drawing/2014/main" id="{40796C19-16EA-4CCE-B484-4032D883A36D}"/>
              </a:ext>
            </a:extLst>
          </p:cNvPr>
          <p:cNvSpPr/>
          <p:nvPr/>
        </p:nvSpPr>
        <p:spPr>
          <a:xfrm>
            <a:off x="420130" y="4912858"/>
            <a:ext cx="10247866"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1D1F4"/>
          </a:solidFill>
        </p:spPr>
        <p:style>
          <a:lnRef idx="2">
            <a:schemeClr val="lt1">
              <a:hueOff val="0"/>
              <a:satOff val="0"/>
              <a:lumOff val="0"/>
              <a:alphaOff val="0"/>
            </a:schemeClr>
          </a:lnRef>
          <a:fillRef idx="1">
            <a:schemeClr val="accent2">
              <a:hueOff val="278920"/>
              <a:satOff val="-16122"/>
              <a:lumOff val="1078"/>
              <a:alphaOff val="0"/>
            </a:schemeClr>
          </a:fillRef>
          <a:effectRef idx="0">
            <a:schemeClr val="accent2">
              <a:hueOff val="278920"/>
              <a:satOff val="-16122"/>
              <a:lumOff val="1078"/>
              <a:alphaOff val="0"/>
            </a:schemeClr>
          </a:effectRef>
          <a:fontRef idx="minor">
            <a:schemeClr val="lt1"/>
          </a:fontRef>
        </p:style>
        <p:txBody>
          <a:bodyPr spcFirstLastPara="0" vert="horz" wrap="square" lIns="80552" tIns="80552" rIns="935845" bIns="80552" numCol="1" spcCol="1270" anchor="ctr" anchorCtr="0">
            <a:noAutofit/>
          </a:bodyPr>
          <a:lstStyle/>
          <a:p>
            <a:pPr lvl="0" defTabSz="711200">
              <a:lnSpc>
                <a:spcPct val="90000"/>
              </a:lnSpc>
              <a:spcAft>
                <a:spcPct val="35000"/>
              </a:spcAft>
            </a:pPr>
            <a:r>
              <a:rPr lang="en-US" sz="1100" b="1" dirty="0">
                <a:solidFill>
                  <a:schemeClr val="tx1"/>
                </a:solidFill>
              </a:rPr>
              <a:t>ACC engine start base</a:t>
            </a:r>
            <a:endParaRPr lang="en-US" sz="1100" b="1" kern="1200" dirty="0">
              <a:solidFill>
                <a:schemeClr val="tx1"/>
              </a:solidFill>
            </a:endParaRPr>
          </a:p>
        </p:txBody>
      </p:sp>
      <p:sp>
        <p:nvSpPr>
          <p:cNvPr id="88" name="TextBox 32">
            <a:extLst>
              <a:ext uri="{FF2B5EF4-FFF2-40B4-BE49-F238E27FC236}">
                <a16:creationId xmlns:a16="http://schemas.microsoft.com/office/drawing/2014/main" id="{C87CBEBC-7056-45B5-B4EE-5C8768490034}"/>
              </a:ext>
            </a:extLst>
          </p:cNvPr>
          <p:cNvSpPr txBox="1"/>
          <p:nvPr/>
        </p:nvSpPr>
        <p:spPr>
          <a:xfrm>
            <a:off x="2701085" y="4946794"/>
            <a:ext cx="5853729" cy="400126"/>
          </a:xfrm>
          <a:prstGeom prst="rect">
            <a:avLst/>
          </a:prstGeom>
          <a:noFill/>
        </p:spPr>
        <p:txBody>
          <a:bodyPr wrap="square" lIns="0" tIns="0" rIns="0" bIns="0" rtlCol="0" anchor="ctr" anchorCtr="0">
            <a:noAutofit/>
          </a:bodyPr>
          <a:lstStyle/>
          <a:p>
            <a:pPr marL="171450" marR="0" indent="-171450" defTabSz="914400" eaLnBrk="1" fontAlgn="auto" latinLnBrk="0" hangingPunct="1">
              <a:spcBef>
                <a:spcPts val="500"/>
              </a:spcBef>
              <a:spcAft>
                <a:spcPts val="0"/>
              </a:spcAft>
              <a:buClrTx/>
              <a:buSzTx/>
              <a:buFontTx/>
              <a:buChar char="-"/>
              <a:tabLst/>
            </a:pPr>
            <a:r>
              <a:rPr lang="en-US" sz="1100" kern="0" dirty="0"/>
              <a:t>Engine starts when preceding vehicle drives-off or when the driver resumes ACC</a:t>
            </a:r>
            <a:endParaRPr kumimoji="0" lang="en-US" sz="1100" b="0" i="0" u="none" strike="noStrike" kern="0" cap="none" spc="0" normalizeH="0" baseline="0" noProof="0" dirty="0">
              <a:ln>
                <a:noFill/>
              </a:ln>
              <a:effectLst/>
              <a:uLnTx/>
              <a:uFillTx/>
            </a:endParaRPr>
          </a:p>
        </p:txBody>
      </p:sp>
      <p:sp>
        <p:nvSpPr>
          <p:cNvPr id="89" name="Freeform 36">
            <a:extLst>
              <a:ext uri="{FF2B5EF4-FFF2-40B4-BE49-F238E27FC236}">
                <a16:creationId xmlns:a16="http://schemas.microsoft.com/office/drawing/2014/main" id="{02021AA7-0764-499A-BB42-DA3E9C09EF3D}"/>
              </a:ext>
            </a:extLst>
          </p:cNvPr>
          <p:cNvSpPr/>
          <p:nvPr/>
        </p:nvSpPr>
        <p:spPr>
          <a:xfrm>
            <a:off x="9329351" y="5051949"/>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s</a:t>
            </a:r>
            <a:endParaRPr lang="en-US" sz="1050" dirty="0">
              <a:solidFill>
                <a:schemeClr val="tx1"/>
              </a:solidFill>
            </a:endParaRPr>
          </a:p>
        </p:txBody>
      </p:sp>
      <p:sp>
        <p:nvSpPr>
          <p:cNvPr id="90" name="Freeform 36">
            <a:extLst>
              <a:ext uri="{FF2B5EF4-FFF2-40B4-BE49-F238E27FC236}">
                <a16:creationId xmlns:a16="http://schemas.microsoft.com/office/drawing/2014/main" id="{DB931D4B-A4B3-466C-BD5C-135DB46FE854}"/>
              </a:ext>
            </a:extLst>
          </p:cNvPr>
          <p:cNvSpPr/>
          <p:nvPr/>
        </p:nvSpPr>
        <p:spPr>
          <a:xfrm>
            <a:off x="10103888" y="5051949"/>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s</a:t>
            </a:r>
            <a:endParaRPr lang="en-US" sz="1050" dirty="0">
              <a:solidFill>
                <a:schemeClr val="tx1"/>
              </a:solidFill>
            </a:endParaRPr>
          </a:p>
        </p:txBody>
      </p:sp>
      <p:grpSp>
        <p:nvGrpSpPr>
          <p:cNvPr id="106" name="Group 74">
            <a:extLst>
              <a:ext uri="{FF2B5EF4-FFF2-40B4-BE49-F238E27FC236}">
                <a16:creationId xmlns:a16="http://schemas.microsoft.com/office/drawing/2014/main" id="{90BFA613-ACD8-48EF-80D3-6B728EA0F3AF}"/>
              </a:ext>
            </a:extLst>
          </p:cNvPr>
          <p:cNvGrpSpPr/>
          <p:nvPr/>
        </p:nvGrpSpPr>
        <p:grpSpPr>
          <a:xfrm>
            <a:off x="420130" y="3802577"/>
            <a:ext cx="10247867" cy="522232"/>
            <a:chOff x="2048502" y="3769493"/>
            <a:chExt cx="10291136" cy="542318"/>
          </a:xfrm>
          <a:solidFill>
            <a:schemeClr val="accent4">
              <a:lumMod val="60000"/>
              <a:lumOff val="40000"/>
            </a:schemeClr>
          </a:solidFill>
        </p:grpSpPr>
        <p:sp>
          <p:nvSpPr>
            <p:cNvPr id="110" name="Freeform 75">
              <a:extLst>
                <a:ext uri="{FF2B5EF4-FFF2-40B4-BE49-F238E27FC236}">
                  <a16:creationId xmlns:a16="http://schemas.microsoft.com/office/drawing/2014/main" id="{1E6FA7C6-D4E1-4FA9-AD57-442DF8B11BC7}"/>
                </a:ext>
              </a:extLst>
            </p:cNvPr>
            <p:cNvSpPr/>
            <p:nvPr/>
          </p:nvSpPr>
          <p:spPr>
            <a:xfrm>
              <a:off x="2048502" y="3769493"/>
              <a:ext cx="10291136" cy="486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BCDAF0"/>
            </a:solidFill>
          </p:spPr>
          <p:style>
            <a:lnRef idx="2">
              <a:schemeClr val="lt1">
                <a:hueOff val="0"/>
                <a:satOff val="0"/>
                <a:lumOff val="0"/>
                <a:alphaOff val="0"/>
              </a:schemeClr>
            </a:lnRef>
            <a:fillRef idx="1">
              <a:schemeClr val="accent2">
                <a:hueOff val="1115679"/>
                <a:satOff val="-64486"/>
                <a:lumOff val="4314"/>
                <a:alphaOff val="0"/>
              </a:schemeClr>
            </a:fillRef>
            <a:effectRef idx="0">
              <a:schemeClr val="accent2">
                <a:hueOff val="1115679"/>
                <a:satOff val="-64486"/>
                <a:lumOff val="4314"/>
                <a:alphaOff val="0"/>
              </a:schemeClr>
            </a:effectRef>
            <a:fontRef idx="minor">
              <a:schemeClr val="lt1"/>
            </a:fontRef>
          </p:style>
          <p:txBody>
            <a:bodyPr spcFirstLastPara="0" vert="horz" wrap="square" lIns="80552" tIns="80552" rIns="935845" bIns="80552" numCol="1" spcCol="1270" anchor="ctr" anchorCtr="0">
              <a:noAutofit/>
            </a:bodyPr>
            <a:lstStyle/>
            <a:p>
              <a:pPr lvl="0" defTabSz="711200">
                <a:lnSpc>
                  <a:spcPct val="90000"/>
                </a:lnSpc>
                <a:spcAft>
                  <a:spcPct val="35000"/>
                </a:spcAft>
              </a:pPr>
              <a:r>
                <a:rPr lang="en-US" sz="1100" b="1" dirty="0">
                  <a:solidFill>
                    <a:schemeClr val="tx1"/>
                  </a:solidFill>
                </a:rPr>
                <a:t>Overtaking support</a:t>
              </a:r>
              <a:endParaRPr lang="en-US" sz="1100" b="1" kern="1200" dirty="0">
                <a:solidFill>
                  <a:schemeClr val="tx1"/>
                </a:solidFill>
              </a:endParaRPr>
            </a:p>
          </p:txBody>
        </p:sp>
        <p:sp>
          <p:nvSpPr>
            <p:cNvPr id="111" name="TextBox 76">
              <a:extLst>
                <a:ext uri="{FF2B5EF4-FFF2-40B4-BE49-F238E27FC236}">
                  <a16:creationId xmlns:a16="http://schemas.microsoft.com/office/drawing/2014/main" id="{F331D98C-2F9C-4BD6-9B2C-4D7DBAC23BFA}"/>
                </a:ext>
              </a:extLst>
            </p:cNvPr>
            <p:cNvSpPr txBox="1"/>
            <p:nvPr/>
          </p:nvSpPr>
          <p:spPr>
            <a:xfrm>
              <a:off x="4358328" y="3804128"/>
              <a:ext cx="5934356" cy="507683"/>
            </a:xfrm>
            <a:prstGeom prst="rect">
              <a:avLst/>
            </a:prstGeom>
            <a:noFill/>
          </p:spPr>
          <p:txBody>
            <a:bodyPr wrap="none" lIns="0" tIns="0" rIns="0" bIns="0" rtlCol="0" anchor="ctr" anchorCtr="0">
              <a:noAutofit/>
            </a:bodyPr>
            <a:lstStyle/>
            <a:p>
              <a:pPr marL="171450" indent="-171450" fontAlgn="auto">
                <a:lnSpc>
                  <a:spcPts val="1000"/>
                </a:lnSpc>
                <a:spcBef>
                  <a:spcPts val="500"/>
                </a:spcBef>
                <a:spcAft>
                  <a:spcPts val="0"/>
                </a:spcAft>
                <a:buFontTx/>
                <a:buChar char="-"/>
              </a:pPr>
              <a:r>
                <a:rPr lang="en-US" sz="1100" dirty="0"/>
                <a:t>Speed increase of ego vehicle if driver intends to overtake</a:t>
              </a:r>
            </a:p>
            <a:p>
              <a:pPr marL="171450" marR="0" indent="-171450" defTabSz="914400" eaLnBrk="1" fontAlgn="auto" latinLnBrk="0" hangingPunct="1">
                <a:lnSpc>
                  <a:spcPts val="1000"/>
                </a:lnSpc>
                <a:spcBef>
                  <a:spcPts val="500"/>
                </a:spcBef>
                <a:spcAft>
                  <a:spcPts val="0"/>
                </a:spcAft>
                <a:buClrTx/>
                <a:buSzTx/>
                <a:buFontTx/>
                <a:buChar char="-"/>
                <a:tabLst/>
              </a:pPr>
              <a:r>
                <a:rPr lang="en-US" sz="1100" dirty="0"/>
                <a:t>Verification against preceding or overtaking vehicles on the neighboring lane</a:t>
              </a:r>
              <a:endParaRPr kumimoji="0" lang="en-US" sz="1100" b="0" i="0" u="none" strike="noStrike" kern="0" cap="none" spc="0" normalizeH="0" baseline="0" dirty="0">
                <a:ln>
                  <a:noFill/>
                </a:ln>
                <a:effectLst/>
                <a:uLnTx/>
                <a:uFillTx/>
              </a:endParaRPr>
            </a:p>
          </p:txBody>
        </p:sp>
      </p:grpSp>
      <p:sp>
        <p:nvSpPr>
          <p:cNvPr id="107" name="Freeform 36">
            <a:extLst>
              <a:ext uri="{FF2B5EF4-FFF2-40B4-BE49-F238E27FC236}">
                <a16:creationId xmlns:a16="http://schemas.microsoft.com/office/drawing/2014/main" id="{D2095BF7-386F-4B0B-8574-808C66544E76}"/>
              </a:ext>
            </a:extLst>
          </p:cNvPr>
          <p:cNvSpPr/>
          <p:nvPr/>
        </p:nvSpPr>
        <p:spPr>
          <a:xfrm>
            <a:off x="8554814" y="3926621"/>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sp>
        <p:nvSpPr>
          <p:cNvPr id="108" name="Freeform 36">
            <a:extLst>
              <a:ext uri="{FF2B5EF4-FFF2-40B4-BE49-F238E27FC236}">
                <a16:creationId xmlns:a16="http://schemas.microsoft.com/office/drawing/2014/main" id="{745212E7-380F-41E3-AA2D-B4C74CE32921}"/>
              </a:ext>
            </a:extLst>
          </p:cNvPr>
          <p:cNvSpPr/>
          <p:nvPr/>
        </p:nvSpPr>
        <p:spPr>
          <a:xfrm>
            <a:off x="9329351" y="3926621"/>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109" name="Freeform 36">
            <a:extLst>
              <a:ext uri="{FF2B5EF4-FFF2-40B4-BE49-F238E27FC236}">
                <a16:creationId xmlns:a16="http://schemas.microsoft.com/office/drawing/2014/main" id="{9DBD5270-9A7A-4A05-8832-A6DBEEF45A01}"/>
              </a:ext>
            </a:extLst>
          </p:cNvPr>
          <p:cNvSpPr/>
          <p:nvPr/>
        </p:nvSpPr>
        <p:spPr>
          <a:xfrm>
            <a:off x="10103888" y="3926621"/>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sp>
        <p:nvSpPr>
          <p:cNvPr id="22" name="Textfeld 21">
            <a:extLst>
              <a:ext uri="{FF2B5EF4-FFF2-40B4-BE49-F238E27FC236}">
                <a16:creationId xmlns:a16="http://schemas.microsoft.com/office/drawing/2014/main" id="{E538D3D9-9504-468F-AD8A-6EFD954D93EC}"/>
              </a:ext>
            </a:extLst>
          </p:cNvPr>
          <p:cNvSpPr txBox="1"/>
          <p:nvPr/>
        </p:nvSpPr>
        <p:spPr>
          <a:xfrm>
            <a:off x="8551844" y="5528065"/>
            <a:ext cx="1977701" cy="281171"/>
          </a:xfrm>
          <a:prstGeom prst="rect">
            <a:avLst/>
          </a:prstGeom>
          <a:noFill/>
        </p:spPr>
        <p:txBody>
          <a:bodyPr wrap="none" lIns="0" tIns="0" rIns="0" bIns="0" rtlCol="0">
            <a:noAutofit/>
          </a:bodyPr>
          <a:lstStyle/>
          <a:p>
            <a:pPr marR="0" defTabSz="914400" eaLnBrk="1" fontAlgn="auto" latinLnBrk="0" hangingPunct="1">
              <a:lnSpc>
                <a:spcPts val="700"/>
              </a:lnSpc>
              <a:spcBef>
                <a:spcPts val="500"/>
              </a:spcBef>
              <a:spcAft>
                <a:spcPts val="0"/>
              </a:spcAft>
              <a:buClrTx/>
              <a:buSzTx/>
              <a:buFontTx/>
              <a:buNone/>
              <a:tabLst/>
            </a:pPr>
            <a:r>
              <a:rPr lang="en-US" sz="1000" kern="0" dirty="0">
                <a:solidFill>
                  <a:srgbClr val="000000"/>
                </a:solidFill>
              </a:rPr>
              <a:t>s</a:t>
            </a:r>
            <a:r>
              <a:rPr kumimoji="0" lang="en-US" sz="1000" b="0" i="0" u="none" strike="noStrike" kern="0" cap="none" spc="0" normalizeH="0" baseline="0" noProof="0" dirty="0">
                <a:ln>
                  <a:noFill/>
                </a:ln>
                <a:solidFill>
                  <a:srgbClr val="000000"/>
                </a:solidFill>
                <a:effectLst/>
                <a:uLnTx/>
                <a:uFillTx/>
              </a:rPr>
              <a:t>: standard equipped</a:t>
            </a:r>
          </a:p>
          <a:p>
            <a:pPr marR="0" defTabSz="914400" eaLnBrk="1" fontAlgn="auto" latinLnBrk="0" hangingPunct="1">
              <a:lnSpc>
                <a:spcPts val="700"/>
              </a:lnSpc>
              <a:spcBef>
                <a:spcPts val="500"/>
              </a:spcBef>
              <a:spcAft>
                <a:spcPts val="0"/>
              </a:spcAft>
              <a:buClrTx/>
              <a:buSzTx/>
              <a:buFontTx/>
              <a:buNone/>
              <a:tabLst/>
            </a:pPr>
            <a:r>
              <a:rPr lang="en-US" sz="1000" kern="0" dirty="0">
                <a:solidFill>
                  <a:srgbClr val="000000"/>
                </a:solidFill>
              </a:rPr>
              <a:t>o: optional</a:t>
            </a:r>
            <a:endParaRPr kumimoji="0" lang="en-US" sz="1000" b="0" i="0" u="none" strike="noStrike" kern="0" cap="none" spc="0" normalizeH="0" baseline="0" noProof="0" dirty="0">
              <a:ln>
                <a:noFill/>
              </a:ln>
              <a:solidFill>
                <a:srgbClr val="000000"/>
              </a:solidFill>
              <a:effectLst/>
              <a:uLnTx/>
              <a:uFillTx/>
            </a:endParaRPr>
          </a:p>
        </p:txBody>
      </p:sp>
      <p:sp>
        <p:nvSpPr>
          <p:cNvPr id="112" name="Rectangle 14">
            <a:extLst>
              <a:ext uri="{FF2B5EF4-FFF2-40B4-BE49-F238E27FC236}">
                <a16:creationId xmlns:a16="http://schemas.microsoft.com/office/drawing/2014/main" id="{97CCF2B3-2168-4E02-B672-81DFFA212C05}"/>
              </a:ext>
            </a:extLst>
          </p:cNvPr>
          <p:cNvSpPr/>
          <p:nvPr/>
        </p:nvSpPr>
        <p:spPr>
          <a:xfrm>
            <a:off x="259199" y="1295400"/>
            <a:ext cx="10451663" cy="4170364"/>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113" name="Freeform 36">
            <a:extLst>
              <a:ext uri="{FF2B5EF4-FFF2-40B4-BE49-F238E27FC236}">
                <a16:creationId xmlns:a16="http://schemas.microsoft.com/office/drawing/2014/main" id="{DFE4500E-A91D-4B92-A4C7-06ED8EC3177A}"/>
              </a:ext>
            </a:extLst>
          </p:cNvPr>
          <p:cNvSpPr/>
          <p:nvPr/>
        </p:nvSpPr>
        <p:spPr>
          <a:xfrm>
            <a:off x="5923005" y="1001957"/>
            <a:ext cx="4852087" cy="446841"/>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solidFill>
          <a:ln>
            <a:solidFill>
              <a:schemeClr val="bg2">
                <a:lumMod val="75000"/>
              </a:schemeClr>
            </a:solidFill>
          </a:ln>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defTabSz="711200">
              <a:lnSpc>
                <a:spcPct val="90000"/>
              </a:lnSpc>
              <a:spcBef>
                <a:spcPct val="0"/>
              </a:spcBef>
              <a:spcAft>
                <a:spcPct val="35000"/>
              </a:spcAft>
            </a:pPr>
            <a:r>
              <a:rPr lang="de-DE" sz="1600" kern="1200" dirty="0">
                <a:solidFill>
                  <a:schemeClr val="tx1"/>
                </a:solidFill>
              </a:rPr>
              <a:t>   Adaptive cruise </a:t>
            </a:r>
            <a:r>
              <a:rPr lang="en-US" sz="1600" kern="1200" dirty="0">
                <a:solidFill>
                  <a:schemeClr val="tx1"/>
                </a:solidFill>
              </a:rPr>
              <a:t>control</a:t>
            </a:r>
          </a:p>
        </p:txBody>
      </p:sp>
      <p:sp>
        <p:nvSpPr>
          <p:cNvPr id="118" name="Rechteck 117">
            <a:extLst>
              <a:ext uri="{FF2B5EF4-FFF2-40B4-BE49-F238E27FC236}">
                <a16:creationId xmlns:a16="http://schemas.microsoft.com/office/drawing/2014/main" id="{AA50E5C9-3BF6-4A2C-B5B6-22C458682374}"/>
              </a:ext>
            </a:extLst>
          </p:cNvPr>
          <p:cNvSpPr/>
          <p:nvPr/>
        </p:nvSpPr>
        <p:spPr>
          <a:xfrm>
            <a:off x="9279183" y="1295400"/>
            <a:ext cx="441465" cy="4108622"/>
          </a:xfrm>
          <a:prstGeom prst="rect">
            <a:avLst/>
          </a:prstGeom>
          <a:noFill/>
          <a:ln w="9525" cap="flat" cmpd="sng" algn="ctr">
            <a:solidFill>
              <a:schemeClr val="bg2">
                <a:lumMod val="60000"/>
                <a:lumOff val="40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9" name="Rechteck 118">
            <a:extLst>
              <a:ext uri="{FF2B5EF4-FFF2-40B4-BE49-F238E27FC236}">
                <a16:creationId xmlns:a16="http://schemas.microsoft.com/office/drawing/2014/main" id="{C05570B6-0B15-4516-A415-0A69BA513E93}"/>
              </a:ext>
            </a:extLst>
          </p:cNvPr>
          <p:cNvSpPr/>
          <p:nvPr/>
        </p:nvSpPr>
        <p:spPr>
          <a:xfrm>
            <a:off x="10060089" y="1295400"/>
            <a:ext cx="441465" cy="4117848"/>
          </a:xfrm>
          <a:prstGeom prst="rect">
            <a:avLst/>
          </a:prstGeom>
          <a:noFill/>
          <a:ln w="9525" cap="flat" cmpd="sng" algn="ctr">
            <a:solidFill>
              <a:schemeClr val="bg2">
                <a:lumMod val="60000"/>
                <a:lumOff val="40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0" name="Rechteck 119">
            <a:extLst>
              <a:ext uri="{FF2B5EF4-FFF2-40B4-BE49-F238E27FC236}">
                <a16:creationId xmlns:a16="http://schemas.microsoft.com/office/drawing/2014/main" id="{59E1D4F9-0C2D-4B1E-8753-03CF1F307AB8}"/>
              </a:ext>
            </a:extLst>
          </p:cNvPr>
          <p:cNvSpPr/>
          <p:nvPr/>
        </p:nvSpPr>
        <p:spPr>
          <a:xfrm>
            <a:off x="8511015" y="1295400"/>
            <a:ext cx="441465" cy="4108622"/>
          </a:xfrm>
          <a:prstGeom prst="rect">
            <a:avLst/>
          </a:prstGeom>
          <a:noFill/>
          <a:ln w="9525" cap="flat" cmpd="sng" algn="ctr">
            <a:solidFill>
              <a:schemeClr val="bg2">
                <a:lumMod val="60000"/>
                <a:lumOff val="40000"/>
              </a:schemeClr>
            </a:solidFill>
            <a:prstDash val="solid"/>
          </a:ln>
          <a:effectLst/>
        </p:spPr>
        <p:txBody>
          <a:bodyPr rtlCol="0" anchor="ctr"/>
          <a:lstStyle/>
          <a:p>
            <a:pPr algn="ctr" fontAlgn="auto">
              <a:spcBef>
                <a:spcPts val="0"/>
              </a:spcBef>
              <a:spcAft>
                <a:spcPts val="0"/>
              </a:spcAft>
            </a:pPr>
            <a:endParaRPr lang="en-US" kern="0" dirty="0">
              <a:solidFill>
                <a:srgbClr val="000000"/>
              </a:solidFill>
              <a:latin typeface="Bosch Office Sans"/>
            </a:endParaRPr>
          </a:p>
        </p:txBody>
      </p:sp>
      <p:sp>
        <p:nvSpPr>
          <p:cNvPr id="114" name="Freeform 36">
            <a:extLst>
              <a:ext uri="{FF2B5EF4-FFF2-40B4-BE49-F238E27FC236}">
                <a16:creationId xmlns:a16="http://schemas.microsoft.com/office/drawing/2014/main" id="{E1A2FFEF-3200-4BC4-921E-70ECDAB054AA}"/>
              </a:ext>
            </a:extLst>
          </p:cNvPr>
          <p:cNvSpPr/>
          <p:nvPr/>
        </p:nvSpPr>
        <p:spPr>
          <a:xfrm>
            <a:off x="9119106" y="1051544"/>
            <a:ext cx="774357" cy="360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200" dirty="0" err="1"/>
              <a:t>s</a:t>
            </a:r>
            <a:r>
              <a:rPr lang="de-DE" sz="1200" kern="1200" dirty="0" err="1"/>
              <a:t>top</a:t>
            </a:r>
            <a:r>
              <a:rPr lang="de-DE" sz="1200" kern="1200" dirty="0"/>
              <a:t> &amp; </a:t>
            </a:r>
            <a:r>
              <a:rPr lang="de-DE" sz="1200" kern="1200" dirty="0" err="1"/>
              <a:t>go</a:t>
            </a:r>
            <a:endParaRPr lang="en-US" sz="1200" kern="1200" dirty="0"/>
          </a:p>
        </p:txBody>
      </p:sp>
      <p:sp>
        <p:nvSpPr>
          <p:cNvPr id="115" name="Freeform 36">
            <a:extLst>
              <a:ext uri="{FF2B5EF4-FFF2-40B4-BE49-F238E27FC236}">
                <a16:creationId xmlns:a16="http://schemas.microsoft.com/office/drawing/2014/main" id="{D2BD91D9-D5A5-4011-90C2-F6BA37B9A146}"/>
              </a:ext>
            </a:extLst>
          </p:cNvPr>
          <p:cNvSpPr/>
          <p:nvPr/>
        </p:nvSpPr>
        <p:spPr>
          <a:xfrm>
            <a:off x="9893643" y="1051544"/>
            <a:ext cx="774357" cy="360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200" dirty="0"/>
              <a:t>plus</a:t>
            </a:r>
            <a:endParaRPr lang="en-US" sz="1200" kern="1200" dirty="0"/>
          </a:p>
        </p:txBody>
      </p:sp>
      <p:sp>
        <p:nvSpPr>
          <p:cNvPr id="116" name="Freeform 36">
            <a:extLst>
              <a:ext uri="{FF2B5EF4-FFF2-40B4-BE49-F238E27FC236}">
                <a16:creationId xmlns:a16="http://schemas.microsoft.com/office/drawing/2014/main" id="{EA9E5C31-C552-4464-A35C-02A3D0499C01}"/>
              </a:ext>
            </a:extLst>
          </p:cNvPr>
          <p:cNvSpPr/>
          <p:nvPr/>
        </p:nvSpPr>
        <p:spPr>
          <a:xfrm>
            <a:off x="8344569" y="1051544"/>
            <a:ext cx="774357" cy="360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200" kern="1200" dirty="0" err="1"/>
              <a:t>base</a:t>
            </a:r>
            <a:endParaRPr lang="en-US" sz="1200" kern="1200" dirty="0"/>
          </a:p>
        </p:txBody>
      </p:sp>
      <p:sp>
        <p:nvSpPr>
          <p:cNvPr id="122" name="Freeform 36">
            <a:extLst>
              <a:ext uri="{FF2B5EF4-FFF2-40B4-BE49-F238E27FC236}">
                <a16:creationId xmlns:a16="http://schemas.microsoft.com/office/drawing/2014/main" id="{B5473E0F-D1C6-4B35-B353-06C2F770929D}"/>
              </a:ext>
            </a:extLst>
          </p:cNvPr>
          <p:cNvSpPr/>
          <p:nvPr/>
        </p:nvSpPr>
        <p:spPr>
          <a:xfrm>
            <a:off x="8552598" y="1711009"/>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s</a:t>
            </a:r>
            <a:endParaRPr lang="en-US" sz="1050" dirty="0">
              <a:solidFill>
                <a:schemeClr val="tx1"/>
              </a:solidFill>
            </a:endParaRPr>
          </a:p>
        </p:txBody>
      </p:sp>
      <p:sp>
        <p:nvSpPr>
          <p:cNvPr id="123" name="Freeform 36">
            <a:extLst>
              <a:ext uri="{FF2B5EF4-FFF2-40B4-BE49-F238E27FC236}">
                <a16:creationId xmlns:a16="http://schemas.microsoft.com/office/drawing/2014/main" id="{BED2FA04-FF32-4947-92D3-0949F1830952}"/>
              </a:ext>
            </a:extLst>
          </p:cNvPr>
          <p:cNvSpPr/>
          <p:nvPr/>
        </p:nvSpPr>
        <p:spPr>
          <a:xfrm>
            <a:off x="9327135" y="1711009"/>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s</a:t>
            </a:r>
            <a:endParaRPr lang="en-US" sz="1050" dirty="0">
              <a:solidFill>
                <a:schemeClr val="tx1"/>
              </a:solidFill>
            </a:endParaRPr>
          </a:p>
        </p:txBody>
      </p:sp>
      <p:sp>
        <p:nvSpPr>
          <p:cNvPr id="124" name="Freeform 36">
            <a:extLst>
              <a:ext uri="{FF2B5EF4-FFF2-40B4-BE49-F238E27FC236}">
                <a16:creationId xmlns:a16="http://schemas.microsoft.com/office/drawing/2014/main" id="{636A7772-E25F-477B-B705-1A13E239D5D8}"/>
              </a:ext>
            </a:extLst>
          </p:cNvPr>
          <p:cNvSpPr/>
          <p:nvPr/>
        </p:nvSpPr>
        <p:spPr>
          <a:xfrm>
            <a:off x="10101672" y="1711009"/>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s</a:t>
            </a:r>
            <a:endParaRPr lang="en-US" sz="1050" dirty="0">
              <a:solidFill>
                <a:schemeClr val="tx1"/>
              </a:solidFill>
            </a:endParaRPr>
          </a:p>
        </p:txBody>
      </p:sp>
      <p:sp>
        <p:nvSpPr>
          <p:cNvPr id="59" name="Freeform 36">
            <a:extLst>
              <a:ext uri="{FF2B5EF4-FFF2-40B4-BE49-F238E27FC236}">
                <a16:creationId xmlns:a16="http://schemas.microsoft.com/office/drawing/2014/main" id="{9238A3AF-A69A-4D6C-8DFD-167B304B0E20}"/>
              </a:ext>
            </a:extLst>
          </p:cNvPr>
          <p:cNvSpPr/>
          <p:nvPr/>
        </p:nvSpPr>
        <p:spPr>
          <a:xfrm>
            <a:off x="8554814" y="3367608"/>
            <a:ext cx="353867" cy="19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accent1">
              <a:lumMod val="60000"/>
              <a:lumOff val="40000"/>
            </a:schemeClr>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sp>
        <p:nvSpPr>
          <p:cNvPr id="60" name="TextBox 42">
            <a:extLst>
              <a:ext uri="{FF2B5EF4-FFF2-40B4-BE49-F238E27FC236}">
                <a16:creationId xmlns:a16="http://schemas.microsoft.com/office/drawing/2014/main" id="{C7BAAEE1-FA8B-44C2-82C5-7E26B78EBC99}"/>
              </a:ext>
            </a:extLst>
          </p:cNvPr>
          <p:cNvSpPr txBox="1"/>
          <p:nvPr/>
        </p:nvSpPr>
        <p:spPr>
          <a:xfrm>
            <a:off x="7659475" y="5779333"/>
            <a:ext cx="3051764" cy="247747"/>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lang="en-US" sz="1000" kern="0" dirty="0">
                <a:solidFill>
                  <a:srgbClr val="000000"/>
                </a:solidFill>
              </a:rPr>
              <a:t>*Concept phase, timing and content not finalized yet</a:t>
            </a:r>
            <a:endParaRPr kumimoji="0" lang="en-US" sz="1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3395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355857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6" name="think-cell Folie" r:id="rId5" imgW="473" imgH="473" progId="TCLayout.ActiveDocument.1">
                  <p:embed/>
                </p:oleObj>
              </mc:Choice>
              <mc:Fallback>
                <p:oleObj name="think-cell Folie" r:id="rId5" imgW="473" imgH="473"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0" name="Rectangle 46">
            <a:extLst>
              <a:ext uri="{FF2B5EF4-FFF2-40B4-BE49-F238E27FC236}">
                <a16:creationId xmlns:a16="http://schemas.microsoft.com/office/drawing/2014/main" id="{254B23F5-7C5D-478B-B5ED-25E1F2B78004}"/>
              </a:ext>
            </a:extLst>
          </p:cNvPr>
          <p:cNvSpPr/>
          <p:nvPr/>
        </p:nvSpPr>
        <p:spPr>
          <a:xfrm>
            <a:off x="257175" y="1099103"/>
            <a:ext cx="10452825" cy="4349661"/>
          </a:xfrm>
          <a:prstGeom prst="rect">
            <a:avLst/>
          </a:prstGeom>
          <a:solidFill>
            <a:schemeClr val="bg1">
              <a:lumMod val="95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6" name="Rectangle 5" hidden="1"/>
          <p:cNvSpPr/>
          <p:nvPr>
            <p:custDataLst>
              <p:tags r:id="rId3"/>
            </p:custDataLst>
          </p:nvPr>
        </p:nvSpPr>
        <p:spPr>
          <a:xfrm>
            <a:off x="0" y="0"/>
            <a:ext cx="158750" cy="158750"/>
          </a:xfrm>
          <a:prstGeom prst="rect">
            <a:avLst/>
          </a:prstGeom>
          <a:noFill/>
          <a:ln w="9525" cap="flat" cmpd="sng" algn="ctr">
            <a:solidFill>
              <a:srgbClr val="3F136C"/>
            </a:solidFill>
            <a:prstDash val="solid"/>
          </a:ln>
          <a:effectLst/>
        </p:spPr>
        <p:txBody>
          <a:bodyPr wrap="none" lIns="0" tIns="0" rIns="0" bIns="0" rtlCol="0" anchor="ctr"/>
          <a:lstStyle/>
          <a:p>
            <a:pPr algn="ctr" fontAlgn="auto">
              <a:spcBef>
                <a:spcPts val="0"/>
              </a:spcBef>
              <a:spcAft>
                <a:spcPts val="0"/>
              </a:spcAft>
            </a:pPr>
            <a:endParaRPr kumimoji="0" lang="de-DE" sz="2800" u="none" strike="noStrike" kern="0" cap="none" spc="0" normalizeH="0" noProof="0" dirty="0">
              <a:ln>
                <a:noFill/>
              </a:ln>
              <a:solidFill>
                <a:srgbClr val="000000"/>
              </a:solidFill>
              <a:effectLst/>
              <a:uLnTx/>
              <a:uFillTx/>
              <a:latin typeface="Bosch Office Sans" pitchFamily="2" charset="0"/>
              <a:ea typeface="+mj-ea"/>
              <a:cs typeface="+mj-cs"/>
              <a:sym typeface="Bosch Office Sans" pitchFamily="2" charset="0"/>
            </a:endParaRPr>
          </a:p>
        </p:txBody>
      </p:sp>
      <p:sp>
        <p:nvSpPr>
          <p:cNvPr id="3" name="Title 2"/>
          <p:cNvSpPr>
            <a:spLocks noGrp="1"/>
          </p:cNvSpPr>
          <p:nvPr>
            <p:ph type="title"/>
          </p:nvPr>
        </p:nvSpPr>
        <p:spPr/>
        <p:txBody>
          <a:bodyPr vert="horz"/>
          <a:lstStyle/>
          <a:p>
            <a:r>
              <a:rPr lang="en-US" dirty="0"/>
              <a:t>Value-add features – Overview (2/2)</a:t>
            </a:r>
          </a:p>
        </p:txBody>
      </p:sp>
      <p:sp>
        <p:nvSpPr>
          <p:cNvPr id="4" name="Text Placeholder 3"/>
          <p:cNvSpPr>
            <a:spLocks noGrp="1"/>
          </p:cNvSpPr>
          <p:nvPr>
            <p:ph type="body" sz="quarter" idx="15"/>
          </p:nvPr>
        </p:nvSpPr>
        <p:spPr/>
        <p:txBody>
          <a:bodyPr/>
          <a:lstStyle/>
          <a:p>
            <a:r>
              <a:rPr lang="en-US" dirty="0"/>
              <a:t>Adaptive cruise control</a:t>
            </a:r>
          </a:p>
        </p:txBody>
      </p:sp>
      <p:sp>
        <p:nvSpPr>
          <p:cNvPr id="44" name="Foliennummernplatzhalter 3"/>
          <p:cNvSpPr>
            <a:spLocks noGrp="1"/>
          </p:cNvSpPr>
          <p:nvPr>
            <p:ph type="sldNum" sz="quarter" idx="12"/>
          </p:nvPr>
        </p:nvSpPr>
        <p:spPr>
          <a:xfrm>
            <a:off x="266700" y="5628640"/>
            <a:ext cx="288290" cy="410210"/>
          </a:xfrm>
        </p:spPr>
        <p:txBody>
          <a:bodyPr/>
          <a:lstStyle/>
          <a:p>
            <a:pPr marL="0" marR="0" lvl="0" indent="0" algn="l" defTabSz="91440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smtClean="0">
                <a:ln>
                  <a:noFill/>
                </a:ln>
                <a:solidFill>
                  <a:srgbClr val="999FA6"/>
                </a:solidFill>
                <a:effectLst/>
                <a:uLnTx/>
                <a:uFillTx/>
                <a:latin typeface="Bosch Office Sans"/>
                <a:ea typeface="+mn-ea"/>
                <a:cs typeface="+mn-cs"/>
              </a:rPr>
              <a:pPr marL="0" marR="0" lvl="0" indent="0" algn="l" defTabSz="914400" eaLnBrk="1" fontAlgn="base" latinLnBrk="0" hangingPunct="1">
                <a:lnSpc>
                  <a:spcPct val="100000"/>
                </a:lnSpc>
                <a:spcBef>
                  <a:spcPct val="0"/>
                </a:spcBef>
                <a:spcAft>
                  <a:spcPct val="0"/>
                </a:spcAft>
                <a:buClrTx/>
                <a:buSzTx/>
                <a:buFontTx/>
                <a:buNone/>
                <a:tabLst/>
                <a:defRPr/>
              </a:pPr>
              <a:t>7</a:t>
            </a:fld>
            <a:endParaRPr kumimoji="0" lang="en-US" sz="1200" b="0" i="0" u="none" strike="noStrike" kern="0" cap="none" spc="0" normalizeH="0" baseline="0" dirty="0">
              <a:ln>
                <a:noFill/>
              </a:ln>
              <a:solidFill>
                <a:srgbClr val="999FA6"/>
              </a:solidFill>
              <a:effectLst/>
              <a:uLnTx/>
              <a:uFillTx/>
              <a:latin typeface="Bosch Office Sans"/>
              <a:ea typeface="+mn-ea"/>
              <a:cs typeface="+mn-cs"/>
            </a:endParaRPr>
          </a:p>
        </p:txBody>
      </p:sp>
      <p:sp>
        <p:nvSpPr>
          <p:cNvPr id="48" name="Freeform 47"/>
          <p:cNvSpPr/>
          <p:nvPr/>
        </p:nvSpPr>
        <p:spPr>
          <a:xfrm>
            <a:off x="420130" y="1326113"/>
            <a:ext cx="10247870"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CDDFED"/>
          </a:solidFill>
        </p:spPr>
        <p:style>
          <a:lnRef idx="2">
            <a:schemeClr val="lt1">
              <a:hueOff val="0"/>
              <a:satOff val="0"/>
              <a:lumOff val="0"/>
              <a:alphaOff val="0"/>
            </a:schemeClr>
          </a:lnRef>
          <a:fillRef idx="1">
            <a:schemeClr val="accent2">
              <a:hueOff val="836759"/>
              <a:satOff val="-48365"/>
              <a:lumOff val="3235"/>
              <a:alphaOff val="0"/>
            </a:schemeClr>
          </a:fillRef>
          <a:effectRef idx="0">
            <a:schemeClr val="accent2">
              <a:hueOff val="836759"/>
              <a:satOff val="-48365"/>
              <a:lumOff val="3235"/>
              <a:alphaOff val="0"/>
            </a:schemeClr>
          </a:effectRef>
          <a:fontRef idx="minor">
            <a:schemeClr val="lt1"/>
          </a:fontRef>
        </p:style>
        <p:txBody>
          <a:bodyPr spcFirstLastPara="0" vert="horz" wrap="square" lIns="80552" tIns="80552" rIns="935845" bIns="80552" numCol="1" spcCol="1270" anchor="ctr" anchorCtr="0">
            <a:noAutofit/>
          </a:bodyPr>
          <a:lstStyle/>
          <a:p>
            <a:pPr lvl="0" algn="l" defTabSz="711200">
              <a:lnSpc>
                <a:spcPct val="90000"/>
              </a:lnSpc>
              <a:spcBef>
                <a:spcPct val="0"/>
              </a:spcBef>
              <a:spcAft>
                <a:spcPct val="35000"/>
              </a:spcAft>
            </a:pPr>
            <a:r>
              <a:rPr lang="en-US" sz="1100" b="1" dirty="0">
                <a:solidFill>
                  <a:schemeClr val="tx1"/>
                </a:solidFill>
              </a:rPr>
              <a:t>ACC engine start plus</a:t>
            </a:r>
            <a:endParaRPr lang="en-US" sz="1100" b="1" kern="1200" dirty="0">
              <a:solidFill>
                <a:schemeClr val="tx1"/>
              </a:solidFill>
            </a:endParaRPr>
          </a:p>
        </p:txBody>
      </p:sp>
      <p:sp>
        <p:nvSpPr>
          <p:cNvPr id="38" name="Freeform 37"/>
          <p:cNvSpPr/>
          <p:nvPr/>
        </p:nvSpPr>
        <p:spPr>
          <a:xfrm>
            <a:off x="420130" y="3420805"/>
            <a:ext cx="10247870"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BCDAF0"/>
          </a:solidFill>
        </p:spPr>
        <p:style>
          <a:lnRef idx="2">
            <a:schemeClr val="lt1">
              <a:hueOff val="0"/>
              <a:satOff val="0"/>
              <a:lumOff val="0"/>
              <a:alphaOff val="0"/>
            </a:schemeClr>
          </a:lnRef>
          <a:fillRef idx="1">
            <a:schemeClr val="accent2">
              <a:hueOff val="1115679"/>
              <a:satOff val="-64486"/>
              <a:lumOff val="4314"/>
              <a:alphaOff val="0"/>
            </a:schemeClr>
          </a:fillRef>
          <a:effectRef idx="0">
            <a:schemeClr val="accent2">
              <a:hueOff val="1115679"/>
              <a:satOff val="-64486"/>
              <a:lumOff val="4314"/>
              <a:alphaOff val="0"/>
            </a:schemeClr>
          </a:effectRef>
          <a:fontRef idx="minor">
            <a:schemeClr val="lt1"/>
          </a:fontRef>
        </p:style>
        <p:txBody>
          <a:bodyPr spcFirstLastPara="0" vert="horz" wrap="square" lIns="80552" tIns="80552" rIns="935845" bIns="80552" numCol="1" spcCol="1270" anchor="ctr" anchorCtr="0">
            <a:noAutofit/>
          </a:bodyPr>
          <a:lstStyle/>
          <a:p>
            <a:pPr defTabSz="711200">
              <a:lnSpc>
                <a:spcPct val="90000"/>
              </a:lnSpc>
              <a:spcAft>
                <a:spcPct val="35000"/>
              </a:spcAft>
            </a:pPr>
            <a:r>
              <a:rPr lang="en-US" sz="1100" b="1" dirty="0">
                <a:solidFill>
                  <a:schemeClr val="tx1"/>
                </a:solidFill>
              </a:rPr>
              <a:t>Adaptive distance control</a:t>
            </a:r>
          </a:p>
        </p:txBody>
      </p:sp>
      <p:sp>
        <p:nvSpPr>
          <p:cNvPr id="73" name="Freeform 72"/>
          <p:cNvSpPr/>
          <p:nvPr/>
        </p:nvSpPr>
        <p:spPr>
          <a:xfrm>
            <a:off x="420129" y="4432151"/>
            <a:ext cx="10247869"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B3D7F1"/>
          </a:solidFill>
        </p:spPr>
        <p:style>
          <a:lnRef idx="2">
            <a:schemeClr val="lt1">
              <a:hueOff val="0"/>
              <a:satOff val="0"/>
              <a:lumOff val="0"/>
              <a:alphaOff val="0"/>
            </a:schemeClr>
          </a:lnRef>
          <a:fillRef idx="1">
            <a:schemeClr val="accent2">
              <a:hueOff val="836759"/>
              <a:satOff val="-48365"/>
              <a:lumOff val="3235"/>
              <a:alphaOff val="0"/>
            </a:schemeClr>
          </a:fillRef>
          <a:effectRef idx="0">
            <a:schemeClr val="accent2">
              <a:hueOff val="836759"/>
              <a:satOff val="-48365"/>
              <a:lumOff val="3235"/>
              <a:alphaOff val="0"/>
            </a:schemeClr>
          </a:effectRef>
          <a:fontRef idx="minor">
            <a:schemeClr val="lt1"/>
          </a:fontRef>
        </p:style>
        <p:txBody>
          <a:bodyPr spcFirstLastPara="0" vert="horz" wrap="square" lIns="80552" tIns="80552" rIns="935845" bIns="80552" numCol="1" spcCol="1270" anchor="ctr" anchorCtr="0">
            <a:noAutofit/>
          </a:bodyPr>
          <a:lstStyle/>
          <a:p>
            <a:pPr defTabSz="711200">
              <a:lnSpc>
                <a:spcPct val="90000"/>
              </a:lnSpc>
              <a:spcAft>
                <a:spcPct val="35000"/>
              </a:spcAft>
            </a:pPr>
            <a:r>
              <a:rPr lang="en-US" sz="1100" b="1" dirty="0">
                <a:solidFill>
                  <a:schemeClr val="tx1"/>
                </a:solidFill>
              </a:rPr>
              <a:t>Right of </a:t>
            </a:r>
            <a:r>
              <a:rPr lang="en-US" sz="1100" b="1">
                <a:solidFill>
                  <a:schemeClr val="tx1"/>
                </a:solidFill>
              </a:rPr>
              <a:t>way support</a:t>
            </a:r>
            <a:endParaRPr lang="en-US" sz="1100" b="1" dirty="0">
              <a:solidFill>
                <a:schemeClr val="tx1"/>
              </a:solidFill>
            </a:endParaRPr>
          </a:p>
        </p:txBody>
      </p:sp>
      <p:sp>
        <p:nvSpPr>
          <p:cNvPr id="102" name="Freeform 47">
            <a:extLst>
              <a:ext uri="{FF2B5EF4-FFF2-40B4-BE49-F238E27FC236}">
                <a16:creationId xmlns:a16="http://schemas.microsoft.com/office/drawing/2014/main" id="{1165053A-1624-4C99-9498-6682F5CFF74B}"/>
              </a:ext>
            </a:extLst>
          </p:cNvPr>
          <p:cNvSpPr/>
          <p:nvPr/>
        </p:nvSpPr>
        <p:spPr>
          <a:xfrm>
            <a:off x="420130" y="2349455"/>
            <a:ext cx="10247866"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C4DCEE"/>
          </a:solidFill>
        </p:spPr>
        <p:style>
          <a:lnRef idx="2">
            <a:schemeClr val="lt1">
              <a:hueOff val="0"/>
              <a:satOff val="0"/>
              <a:lumOff val="0"/>
              <a:alphaOff val="0"/>
            </a:schemeClr>
          </a:lnRef>
          <a:fillRef idx="1">
            <a:schemeClr val="accent2">
              <a:hueOff val="1115679"/>
              <a:satOff val="-64486"/>
              <a:lumOff val="4314"/>
              <a:alphaOff val="0"/>
            </a:schemeClr>
          </a:fillRef>
          <a:effectRef idx="0">
            <a:schemeClr val="accent2">
              <a:hueOff val="1115679"/>
              <a:satOff val="-64486"/>
              <a:lumOff val="4314"/>
              <a:alphaOff val="0"/>
            </a:schemeClr>
          </a:effectRef>
          <a:fontRef idx="minor">
            <a:schemeClr val="lt1"/>
          </a:fontRef>
        </p:style>
        <p:txBody>
          <a:bodyPr spcFirstLastPara="0" vert="horz" wrap="square" lIns="80552" tIns="80552" rIns="935845" bIns="80552" numCol="1" spcCol="1270" anchor="ctr" anchorCtr="0">
            <a:noAutofit/>
          </a:bodyPr>
          <a:lstStyle/>
          <a:p>
            <a:pPr defTabSz="711200">
              <a:lnSpc>
                <a:spcPct val="90000"/>
              </a:lnSpc>
              <a:spcAft>
                <a:spcPct val="35000"/>
              </a:spcAft>
            </a:pPr>
            <a:r>
              <a:rPr lang="en-US" sz="1100" b="1" dirty="0">
                <a:solidFill>
                  <a:schemeClr val="tx1"/>
                </a:solidFill>
              </a:rPr>
              <a:t>Braking on standing objects</a:t>
            </a:r>
          </a:p>
        </p:txBody>
      </p:sp>
      <p:sp>
        <p:nvSpPr>
          <p:cNvPr id="105" name="TextBox 33">
            <a:extLst>
              <a:ext uri="{FF2B5EF4-FFF2-40B4-BE49-F238E27FC236}">
                <a16:creationId xmlns:a16="http://schemas.microsoft.com/office/drawing/2014/main" id="{E3628B90-31DF-463A-A441-8A46A2B7A2BA}"/>
              </a:ext>
            </a:extLst>
          </p:cNvPr>
          <p:cNvSpPr txBox="1"/>
          <p:nvPr/>
        </p:nvSpPr>
        <p:spPr>
          <a:xfrm>
            <a:off x="2697192" y="2419460"/>
            <a:ext cx="6768953" cy="381780"/>
          </a:xfrm>
          <a:prstGeom prst="rect">
            <a:avLst/>
          </a:prstGeom>
          <a:grpFill/>
        </p:spPr>
        <p:txBody>
          <a:bodyPr wrap="none" lIns="0" tIns="0" rIns="0" bIns="0" rtlCol="0" anchor="ctr" anchorCtr="0">
            <a:noAutofit/>
          </a:bodyPr>
          <a:lstStyle>
            <a:defPPr>
              <a:defRPr lang="de-DE"/>
            </a:defPPr>
            <a:lvl1pPr marL="171450" marR="0" indent="-171450" defTabSz="914400" eaLnBrk="1" fontAlgn="auto" latinLnBrk="0" hangingPunct="1">
              <a:lnSpc>
                <a:spcPts val="1000"/>
              </a:lnSpc>
              <a:spcBef>
                <a:spcPts val="500"/>
              </a:spcBef>
              <a:spcAft>
                <a:spcPts val="0"/>
              </a:spcAft>
              <a:buClrTx/>
              <a:buSzTx/>
              <a:buFontTx/>
              <a:buChar char="-"/>
              <a:tabLst/>
              <a:defRPr sz="1100" kern="0">
                <a:solidFill>
                  <a:srgbClr val="000000"/>
                </a:solidFill>
              </a:defRPr>
            </a:lvl1pPr>
          </a:lstStyle>
          <a:p>
            <a:r>
              <a:rPr lang="en-US" dirty="0">
                <a:solidFill>
                  <a:schemeClr val="tx1"/>
                </a:solidFill>
              </a:rPr>
              <a:t>ACC reaction on standing object (vehicles)</a:t>
            </a:r>
          </a:p>
          <a:p>
            <a:r>
              <a:rPr lang="en-US" dirty="0">
                <a:solidFill>
                  <a:schemeClr val="tx1"/>
                </a:solidFill>
              </a:rPr>
              <a:t>Brings ego vehicle to standstill; Maximum speed of ego vehicle depending on sensor set</a:t>
            </a:r>
          </a:p>
        </p:txBody>
      </p:sp>
      <p:sp>
        <p:nvSpPr>
          <p:cNvPr id="109" name="Freeform 37">
            <a:extLst>
              <a:ext uri="{FF2B5EF4-FFF2-40B4-BE49-F238E27FC236}">
                <a16:creationId xmlns:a16="http://schemas.microsoft.com/office/drawing/2014/main" id="{DF642A49-6F08-4CC9-A633-9B4D8A4FF71B}"/>
              </a:ext>
            </a:extLst>
          </p:cNvPr>
          <p:cNvSpPr/>
          <p:nvPr/>
        </p:nvSpPr>
        <p:spPr>
          <a:xfrm>
            <a:off x="420130" y="2867493"/>
            <a:ext cx="10247866" cy="540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BCDAF0"/>
          </a:solidFill>
        </p:spPr>
        <p:style>
          <a:lnRef idx="2">
            <a:schemeClr val="lt1">
              <a:hueOff val="0"/>
              <a:satOff val="0"/>
              <a:lumOff val="0"/>
              <a:alphaOff val="0"/>
            </a:schemeClr>
          </a:lnRef>
          <a:fillRef idx="1">
            <a:schemeClr val="accent2">
              <a:hueOff val="1115679"/>
              <a:satOff val="-64486"/>
              <a:lumOff val="4314"/>
              <a:alphaOff val="0"/>
            </a:schemeClr>
          </a:fillRef>
          <a:effectRef idx="0">
            <a:schemeClr val="accent2">
              <a:hueOff val="1115679"/>
              <a:satOff val="-64486"/>
              <a:lumOff val="4314"/>
              <a:alphaOff val="0"/>
            </a:schemeClr>
          </a:effectRef>
          <a:fontRef idx="minor">
            <a:schemeClr val="lt1"/>
          </a:fontRef>
        </p:style>
        <p:txBody>
          <a:bodyPr spcFirstLastPara="0" vert="horz" wrap="square" lIns="80552" tIns="80552" rIns="935845" bIns="80552" numCol="1" spcCol="1270" anchor="ctr" anchorCtr="0">
            <a:noAutofit/>
          </a:bodyPr>
          <a:lstStyle/>
          <a:p>
            <a:pPr defTabSz="711200">
              <a:lnSpc>
                <a:spcPct val="90000"/>
              </a:lnSpc>
              <a:spcAft>
                <a:spcPct val="35000"/>
              </a:spcAft>
            </a:pPr>
            <a:r>
              <a:rPr lang="en-US" sz="1100" b="1" dirty="0">
                <a:solidFill>
                  <a:schemeClr val="tx1"/>
                </a:solidFill>
              </a:rPr>
              <a:t>Automatic resume plus</a:t>
            </a:r>
          </a:p>
        </p:txBody>
      </p:sp>
      <p:sp>
        <p:nvSpPr>
          <p:cNvPr id="110" name="TextBox 32">
            <a:extLst>
              <a:ext uri="{FF2B5EF4-FFF2-40B4-BE49-F238E27FC236}">
                <a16:creationId xmlns:a16="http://schemas.microsoft.com/office/drawing/2014/main" id="{51F1E974-B26E-4BF2-AA13-116EF1E1B7F4}"/>
              </a:ext>
            </a:extLst>
          </p:cNvPr>
          <p:cNvSpPr txBox="1"/>
          <p:nvPr/>
        </p:nvSpPr>
        <p:spPr>
          <a:xfrm>
            <a:off x="2701085" y="2905688"/>
            <a:ext cx="5853729" cy="481540"/>
          </a:xfrm>
          <a:prstGeom prst="rect">
            <a:avLst/>
          </a:prstGeom>
          <a:grpFill/>
        </p:spPr>
        <p:txBody>
          <a:bodyPr wrap="square" lIns="0" tIns="0" rIns="0" bIns="0" rtlCol="0" anchor="ctr" anchorCtr="0">
            <a:noAutofit/>
          </a:bodyPr>
          <a:lstStyle>
            <a:defPPr>
              <a:defRPr lang="de-DE"/>
            </a:defPPr>
            <a:lvl1pPr marL="171450" marR="0" indent="-171450" defTabSz="914400" eaLnBrk="1" fontAlgn="auto" latinLnBrk="0" hangingPunct="1">
              <a:lnSpc>
                <a:spcPts val="1000"/>
              </a:lnSpc>
              <a:spcBef>
                <a:spcPts val="500"/>
              </a:spcBef>
              <a:spcAft>
                <a:spcPts val="0"/>
              </a:spcAft>
              <a:buClrTx/>
              <a:buSzTx/>
              <a:buFontTx/>
              <a:buChar char="-"/>
              <a:tabLst/>
              <a:defRPr sz="1100" kern="0">
                <a:solidFill>
                  <a:srgbClr val="000000"/>
                </a:solidFill>
              </a:defRPr>
            </a:lvl1pPr>
          </a:lstStyle>
          <a:p>
            <a:pPr>
              <a:lnSpc>
                <a:spcPts val="1200"/>
              </a:lnSpc>
            </a:pPr>
            <a:r>
              <a:rPr lang="en-US" dirty="0">
                <a:solidFill>
                  <a:schemeClr val="tx1"/>
                </a:solidFill>
              </a:rPr>
              <a:t>Re-activates the ACC feature after the ego vehicle came to a complete stop within ACC control and the preceding vehicle drives off</a:t>
            </a:r>
          </a:p>
          <a:p>
            <a:r>
              <a:rPr lang="en-US" dirty="0">
                <a:solidFill>
                  <a:schemeClr val="tx1"/>
                </a:solidFill>
              </a:rPr>
              <a:t>ACC resumes automatically within 30s after ego vehicle standstill</a:t>
            </a:r>
          </a:p>
        </p:txBody>
      </p:sp>
      <p:sp>
        <p:nvSpPr>
          <p:cNvPr id="111" name="Freeform 36">
            <a:extLst>
              <a:ext uri="{FF2B5EF4-FFF2-40B4-BE49-F238E27FC236}">
                <a16:creationId xmlns:a16="http://schemas.microsoft.com/office/drawing/2014/main" id="{B0E3DFEB-1BCD-4A4E-832B-D7D0A8AFB659}"/>
              </a:ext>
            </a:extLst>
          </p:cNvPr>
          <p:cNvSpPr/>
          <p:nvPr/>
        </p:nvSpPr>
        <p:spPr>
          <a:xfrm>
            <a:off x="9329351" y="3555844"/>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112" name="Freeform 36">
            <a:extLst>
              <a:ext uri="{FF2B5EF4-FFF2-40B4-BE49-F238E27FC236}">
                <a16:creationId xmlns:a16="http://schemas.microsoft.com/office/drawing/2014/main" id="{4D8DA48B-3216-456D-9A1A-15C5C9BE7BD2}"/>
              </a:ext>
            </a:extLst>
          </p:cNvPr>
          <p:cNvSpPr/>
          <p:nvPr/>
        </p:nvSpPr>
        <p:spPr>
          <a:xfrm>
            <a:off x="10103888" y="3555844"/>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sp>
        <p:nvSpPr>
          <p:cNvPr id="116" name="Freeform 40">
            <a:extLst>
              <a:ext uri="{FF2B5EF4-FFF2-40B4-BE49-F238E27FC236}">
                <a16:creationId xmlns:a16="http://schemas.microsoft.com/office/drawing/2014/main" id="{611FB440-3B60-48E7-931A-817EBCE58281}"/>
              </a:ext>
            </a:extLst>
          </p:cNvPr>
          <p:cNvSpPr/>
          <p:nvPr/>
        </p:nvSpPr>
        <p:spPr>
          <a:xfrm>
            <a:off x="420130" y="4937822"/>
            <a:ext cx="10247866"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1D1F4"/>
          </a:solidFill>
        </p:spPr>
        <p:style>
          <a:lnRef idx="2">
            <a:schemeClr val="lt1">
              <a:hueOff val="0"/>
              <a:satOff val="0"/>
              <a:lumOff val="0"/>
              <a:alphaOff val="0"/>
            </a:schemeClr>
          </a:lnRef>
          <a:fillRef idx="1">
            <a:schemeClr val="accent2">
              <a:hueOff val="278920"/>
              <a:satOff val="-16122"/>
              <a:lumOff val="1078"/>
              <a:alphaOff val="0"/>
            </a:schemeClr>
          </a:fillRef>
          <a:effectRef idx="0">
            <a:schemeClr val="accent2">
              <a:hueOff val="278920"/>
              <a:satOff val="-16122"/>
              <a:lumOff val="1078"/>
              <a:alphaOff val="0"/>
            </a:schemeClr>
          </a:effectRef>
          <a:fontRef idx="minor">
            <a:schemeClr val="lt1"/>
          </a:fontRef>
        </p:style>
        <p:txBody>
          <a:bodyPr spcFirstLastPara="0" vert="horz" wrap="square" lIns="80552" tIns="80552" rIns="935845" bIns="80552" numCol="1" spcCol="1270" anchor="ctr" anchorCtr="0">
            <a:noAutofit/>
          </a:bodyPr>
          <a:lstStyle/>
          <a:p>
            <a:pPr defTabSz="711200">
              <a:lnSpc>
                <a:spcPct val="90000"/>
              </a:lnSpc>
              <a:spcAft>
                <a:spcPct val="35000"/>
              </a:spcAft>
            </a:pPr>
            <a:r>
              <a:rPr lang="en-US" sz="1100" b="1" dirty="0">
                <a:solidFill>
                  <a:schemeClr val="tx1"/>
                </a:solidFill>
              </a:rPr>
              <a:t>Eco drive mode*</a:t>
            </a:r>
          </a:p>
        </p:txBody>
      </p:sp>
      <p:sp>
        <p:nvSpPr>
          <p:cNvPr id="117" name="TextBox 41">
            <a:extLst>
              <a:ext uri="{FF2B5EF4-FFF2-40B4-BE49-F238E27FC236}">
                <a16:creationId xmlns:a16="http://schemas.microsoft.com/office/drawing/2014/main" id="{ABA75B46-DFCE-4FBE-8F8F-660D910F7EBE}"/>
              </a:ext>
            </a:extLst>
          </p:cNvPr>
          <p:cNvSpPr txBox="1"/>
          <p:nvPr/>
        </p:nvSpPr>
        <p:spPr>
          <a:xfrm>
            <a:off x="2720246" y="5073989"/>
            <a:ext cx="4387079" cy="195666"/>
          </a:xfrm>
          <a:prstGeom prst="rect">
            <a:avLst/>
          </a:prstGeom>
          <a:noFill/>
        </p:spPr>
        <p:txBody>
          <a:bodyPr wrap="none" lIns="0" tIns="0" rIns="0" bIns="0" rtlCol="0" anchor="ctr" anchorCtr="0">
            <a:noAutofit/>
          </a:bodyPr>
          <a:lstStyle/>
          <a:p>
            <a:pPr marL="171450" lvl="0" indent="-171450">
              <a:spcAft>
                <a:spcPts val="300"/>
              </a:spcAft>
              <a:buFontTx/>
              <a:buChar char="-"/>
              <a:defRPr/>
            </a:pPr>
            <a:r>
              <a:rPr lang="en-US" sz="1100" dirty="0"/>
              <a:t>Implementation of energy-efficient speed optimization integrated in ADAS architecture</a:t>
            </a:r>
          </a:p>
        </p:txBody>
      </p:sp>
      <p:sp>
        <p:nvSpPr>
          <p:cNvPr id="118" name="TextBox 71">
            <a:extLst>
              <a:ext uri="{FF2B5EF4-FFF2-40B4-BE49-F238E27FC236}">
                <a16:creationId xmlns:a16="http://schemas.microsoft.com/office/drawing/2014/main" id="{FDBE4A2C-6BDD-4274-988E-B1DEA88BA1DD}"/>
              </a:ext>
            </a:extLst>
          </p:cNvPr>
          <p:cNvSpPr txBox="1"/>
          <p:nvPr/>
        </p:nvSpPr>
        <p:spPr>
          <a:xfrm>
            <a:off x="2732942" y="1374519"/>
            <a:ext cx="6099580" cy="407048"/>
          </a:xfrm>
          <a:prstGeom prst="rect">
            <a:avLst/>
          </a:prstGeom>
          <a:noFill/>
        </p:spPr>
        <p:txBody>
          <a:bodyPr wrap="none" lIns="0" tIns="0" rIns="0" bIns="0" rtlCol="0" anchor="ctr" anchorCtr="0">
            <a:noAutofit/>
          </a:bodyPr>
          <a:lstStyle>
            <a:defPPr>
              <a:defRPr lang="de-DE"/>
            </a:defPPr>
            <a:lvl1pPr marL="171450" marR="0" indent="-171450" defTabSz="914400" eaLnBrk="1" fontAlgn="auto" latinLnBrk="0" hangingPunct="1">
              <a:lnSpc>
                <a:spcPts val="1000"/>
              </a:lnSpc>
              <a:spcBef>
                <a:spcPts val="500"/>
              </a:spcBef>
              <a:spcAft>
                <a:spcPts val="0"/>
              </a:spcAft>
              <a:buClrTx/>
              <a:buSzTx/>
              <a:buFontTx/>
              <a:buChar char="-"/>
              <a:tabLst/>
              <a:defRPr sz="1100" kern="0"/>
            </a:lvl1pPr>
          </a:lstStyle>
          <a:p>
            <a:pPr marL="171450" lvl="1" indent="-171450" fontAlgn="auto">
              <a:lnSpc>
                <a:spcPts val="1000"/>
              </a:lnSpc>
              <a:spcBef>
                <a:spcPts val="500"/>
              </a:spcBef>
              <a:spcAft>
                <a:spcPts val="0"/>
              </a:spcAft>
              <a:buFontTx/>
              <a:buChar char="-"/>
              <a:defRPr/>
            </a:pPr>
            <a:r>
              <a:rPr lang="en-US" sz="1100" kern="0" dirty="0"/>
              <a:t>Initiates the start of the engine when the pre-preceding vehicle drives off</a:t>
            </a:r>
          </a:p>
          <a:p>
            <a:pPr marL="171450" lvl="1" indent="-171450" fontAlgn="auto">
              <a:lnSpc>
                <a:spcPts val="1000"/>
              </a:lnSpc>
              <a:spcBef>
                <a:spcPts val="500"/>
              </a:spcBef>
              <a:spcAft>
                <a:spcPts val="0"/>
              </a:spcAft>
              <a:buFontTx/>
              <a:buChar char="-"/>
              <a:defRPr/>
            </a:pPr>
            <a:r>
              <a:rPr lang="en-US" sz="1100" kern="0" dirty="0"/>
              <a:t>Feature can additionally be active in ACC passive mode</a:t>
            </a:r>
          </a:p>
        </p:txBody>
      </p:sp>
      <p:sp>
        <p:nvSpPr>
          <p:cNvPr id="119" name="TextBox 94">
            <a:extLst>
              <a:ext uri="{FF2B5EF4-FFF2-40B4-BE49-F238E27FC236}">
                <a16:creationId xmlns:a16="http://schemas.microsoft.com/office/drawing/2014/main" id="{95F278E2-3CFB-43BC-B845-F933A2935E33}"/>
              </a:ext>
            </a:extLst>
          </p:cNvPr>
          <p:cNvSpPr txBox="1"/>
          <p:nvPr/>
        </p:nvSpPr>
        <p:spPr>
          <a:xfrm>
            <a:off x="2732080" y="4533670"/>
            <a:ext cx="5218975" cy="264963"/>
          </a:xfrm>
          <a:prstGeom prst="rect">
            <a:avLst/>
          </a:prstGeom>
          <a:noFill/>
        </p:spPr>
        <p:txBody>
          <a:bodyPr wrap="none" lIns="0" tIns="0" rIns="0" bIns="0" rtlCol="0" anchor="ctr" anchorCtr="0">
            <a:noAutofit/>
          </a:bodyPr>
          <a:lstStyle>
            <a:defPPr>
              <a:defRPr lang="de-DE"/>
            </a:defPPr>
            <a:lvl1pPr marL="171450" marR="0" indent="-171450" defTabSz="914400" eaLnBrk="1" fontAlgn="auto" latinLnBrk="0" hangingPunct="1">
              <a:lnSpc>
                <a:spcPts val="1000"/>
              </a:lnSpc>
              <a:spcBef>
                <a:spcPts val="500"/>
              </a:spcBef>
              <a:spcAft>
                <a:spcPts val="0"/>
              </a:spcAft>
              <a:buClrTx/>
              <a:buSzTx/>
              <a:buFontTx/>
              <a:buChar char="-"/>
              <a:tabLst/>
              <a:defRPr sz="1100" kern="0"/>
            </a:lvl1pPr>
          </a:lstStyle>
          <a:p>
            <a:r>
              <a:rPr lang="en-US" dirty="0"/>
              <a:t>Warning and reaction to stop/yield signs and red traffic lights</a:t>
            </a:r>
          </a:p>
          <a:p>
            <a:r>
              <a:rPr lang="en-US" dirty="0"/>
              <a:t>Brings vehicle to a complete stop at red traffic lights</a:t>
            </a:r>
          </a:p>
        </p:txBody>
      </p:sp>
      <p:sp>
        <p:nvSpPr>
          <p:cNvPr id="123" name="Freeform 36">
            <a:extLst>
              <a:ext uri="{FF2B5EF4-FFF2-40B4-BE49-F238E27FC236}">
                <a16:creationId xmlns:a16="http://schemas.microsoft.com/office/drawing/2014/main" id="{F966EE6B-8A92-48DC-BCFD-5BCEF93EA230}"/>
              </a:ext>
            </a:extLst>
          </p:cNvPr>
          <p:cNvSpPr/>
          <p:nvPr/>
        </p:nvSpPr>
        <p:spPr>
          <a:xfrm>
            <a:off x="10103888" y="2484494"/>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s</a:t>
            </a:r>
            <a:endParaRPr lang="en-US" sz="1050" dirty="0">
              <a:solidFill>
                <a:schemeClr val="tx1"/>
              </a:solidFill>
            </a:endParaRPr>
          </a:p>
        </p:txBody>
      </p:sp>
      <p:sp>
        <p:nvSpPr>
          <p:cNvPr id="124" name="Freeform 36">
            <a:extLst>
              <a:ext uri="{FF2B5EF4-FFF2-40B4-BE49-F238E27FC236}">
                <a16:creationId xmlns:a16="http://schemas.microsoft.com/office/drawing/2014/main" id="{1B1CB63D-0C92-4DDE-897F-5BE3E8619523}"/>
              </a:ext>
            </a:extLst>
          </p:cNvPr>
          <p:cNvSpPr/>
          <p:nvPr/>
        </p:nvSpPr>
        <p:spPr>
          <a:xfrm>
            <a:off x="9324747" y="2484494"/>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125" name="Freeform 36">
            <a:extLst>
              <a:ext uri="{FF2B5EF4-FFF2-40B4-BE49-F238E27FC236}">
                <a16:creationId xmlns:a16="http://schemas.microsoft.com/office/drawing/2014/main" id="{381B0962-061B-4698-83CC-8ABDB330D699}"/>
              </a:ext>
            </a:extLst>
          </p:cNvPr>
          <p:cNvSpPr/>
          <p:nvPr/>
        </p:nvSpPr>
        <p:spPr>
          <a:xfrm>
            <a:off x="9324747" y="3038532"/>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126" name="Freeform 36">
            <a:extLst>
              <a:ext uri="{FF2B5EF4-FFF2-40B4-BE49-F238E27FC236}">
                <a16:creationId xmlns:a16="http://schemas.microsoft.com/office/drawing/2014/main" id="{F760ED4D-CFD0-4228-9F14-EE721FD8A502}"/>
              </a:ext>
            </a:extLst>
          </p:cNvPr>
          <p:cNvSpPr/>
          <p:nvPr/>
        </p:nvSpPr>
        <p:spPr>
          <a:xfrm>
            <a:off x="10103888" y="3038532"/>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127" name="TextBox 70">
            <a:extLst>
              <a:ext uri="{FF2B5EF4-FFF2-40B4-BE49-F238E27FC236}">
                <a16:creationId xmlns:a16="http://schemas.microsoft.com/office/drawing/2014/main" id="{C219AF17-9EC6-4FC9-896A-6FF683FEFBBC}"/>
              </a:ext>
            </a:extLst>
          </p:cNvPr>
          <p:cNvSpPr txBox="1"/>
          <p:nvPr/>
        </p:nvSpPr>
        <p:spPr>
          <a:xfrm>
            <a:off x="2694092" y="3531289"/>
            <a:ext cx="5337800" cy="264963"/>
          </a:xfrm>
          <a:prstGeom prst="rect">
            <a:avLst/>
          </a:prstGeom>
          <a:grpFill/>
        </p:spPr>
        <p:txBody>
          <a:bodyPr wrap="square" lIns="0" tIns="0" rIns="0" bIns="0" rtlCol="0" anchor="ctr" anchorCtr="0">
            <a:noAutofit/>
          </a:bodyPr>
          <a:lstStyle>
            <a:defPPr>
              <a:defRPr lang="de-DE"/>
            </a:defPPr>
            <a:lvl1pPr marL="171450" marR="0" indent="-171450" defTabSz="914400" eaLnBrk="1" fontAlgn="auto" latinLnBrk="0" hangingPunct="1">
              <a:lnSpc>
                <a:spcPts val="1000"/>
              </a:lnSpc>
              <a:spcBef>
                <a:spcPts val="500"/>
              </a:spcBef>
              <a:spcAft>
                <a:spcPts val="0"/>
              </a:spcAft>
              <a:buClrTx/>
              <a:buSzTx/>
              <a:buFontTx/>
              <a:buChar char="-"/>
              <a:tabLst/>
              <a:defRPr sz="1100" kern="0"/>
            </a:lvl1pPr>
          </a:lstStyle>
          <a:p>
            <a:pPr>
              <a:lnSpc>
                <a:spcPts val="1200"/>
              </a:lnSpc>
            </a:pPr>
            <a:r>
              <a:rPr lang="en-US" dirty="0"/>
              <a:t>When driving not in ACC mode the Adaptive distance control ensures a comfortable distance to the preceding vehicle and takes over braking maneuvers</a:t>
            </a:r>
          </a:p>
        </p:txBody>
      </p:sp>
      <p:sp>
        <p:nvSpPr>
          <p:cNvPr id="128" name="Freeform 36">
            <a:extLst>
              <a:ext uri="{FF2B5EF4-FFF2-40B4-BE49-F238E27FC236}">
                <a16:creationId xmlns:a16="http://schemas.microsoft.com/office/drawing/2014/main" id="{1C031906-3C8A-4757-823D-7623A6D4F65C}"/>
              </a:ext>
            </a:extLst>
          </p:cNvPr>
          <p:cNvSpPr/>
          <p:nvPr/>
        </p:nvSpPr>
        <p:spPr>
          <a:xfrm>
            <a:off x="10103888" y="5072861"/>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a:solidFill>
                  <a:schemeClr val="tx1"/>
                </a:solidFill>
              </a:rPr>
              <a:t>o</a:t>
            </a:r>
            <a:endParaRPr lang="en-US" sz="1050" dirty="0">
              <a:solidFill>
                <a:schemeClr val="tx1"/>
              </a:solidFill>
            </a:endParaRPr>
          </a:p>
        </p:txBody>
      </p:sp>
      <p:sp>
        <p:nvSpPr>
          <p:cNvPr id="131" name="Freeform 36">
            <a:extLst>
              <a:ext uri="{FF2B5EF4-FFF2-40B4-BE49-F238E27FC236}">
                <a16:creationId xmlns:a16="http://schemas.microsoft.com/office/drawing/2014/main" id="{4DE78393-B31F-4B68-B1A8-AB302CB1E8B4}"/>
              </a:ext>
            </a:extLst>
          </p:cNvPr>
          <p:cNvSpPr/>
          <p:nvPr/>
        </p:nvSpPr>
        <p:spPr>
          <a:xfrm>
            <a:off x="10103888" y="4567190"/>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41" name="Rectangle 14">
            <a:extLst>
              <a:ext uri="{FF2B5EF4-FFF2-40B4-BE49-F238E27FC236}">
                <a16:creationId xmlns:a16="http://schemas.microsoft.com/office/drawing/2014/main" id="{60ED3378-AC31-498C-9451-CB16F2051547}"/>
              </a:ext>
            </a:extLst>
          </p:cNvPr>
          <p:cNvSpPr/>
          <p:nvPr/>
        </p:nvSpPr>
        <p:spPr>
          <a:xfrm>
            <a:off x="259199" y="1116101"/>
            <a:ext cx="10451663" cy="4349661"/>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37" name="Freeform 36"/>
          <p:cNvSpPr/>
          <p:nvPr/>
        </p:nvSpPr>
        <p:spPr>
          <a:xfrm>
            <a:off x="6705600" y="823149"/>
            <a:ext cx="4069492" cy="446841"/>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chemeClr val="bg1"/>
          </a:solidFill>
          <a:ln>
            <a:solidFill>
              <a:schemeClr val="bg2">
                <a:lumMod val="75000"/>
              </a:schemeClr>
            </a:solidFill>
          </a:ln>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defTabSz="711200">
              <a:lnSpc>
                <a:spcPct val="90000"/>
              </a:lnSpc>
              <a:spcBef>
                <a:spcPct val="0"/>
              </a:spcBef>
              <a:spcAft>
                <a:spcPct val="35000"/>
              </a:spcAft>
            </a:pPr>
            <a:r>
              <a:rPr lang="de-DE" sz="1600" kern="1200" dirty="0">
                <a:solidFill>
                  <a:schemeClr val="tx1"/>
                </a:solidFill>
              </a:rPr>
              <a:t>   Adaptive cruise </a:t>
            </a:r>
            <a:r>
              <a:rPr lang="de-DE" sz="1600" kern="1200" dirty="0" err="1">
                <a:solidFill>
                  <a:schemeClr val="tx1"/>
                </a:solidFill>
              </a:rPr>
              <a:t>control</a:t>
            </a:r>
            <a:endParaRPr lang="en-US" sz="1600" kern="1200" dirty="0">
              <a:solidFill>
                <a:schemeClr val="tx1"/>
              </a:solidFill>
            </a:endParaRPr>
          </a:p>
        </p:txBody>
      </p:sp>
      <p:sp>
        <p:nvSpPr>
          <p:cNvPr id="42" name="Freeform 47">
            <a:extLst>
              <a:ext uri="{FF2B5EF4-FFF2-40B4-BE49-F238E27FC236}">
                <a16:creationId xmlns:a16="http://schemas.microsoft.com/office/drawing/2014/main" id="{7C7D3743-69F6-4AEB-8ECF-3553ABF83620}"/>
              </a:ext>
            </a:extLst>
          </p:cNvPr>
          <p:cNvSpPr/>
          <p:nvPr/>
        </p:nvSpPr>
        <p:spPr>
          <a:xfrm>
            <a:off x="420130" y="1833454"/>
            <a:ext cx="10247870"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CDDFED"/>
          </a:solidFill>
        </p:spPr>
        <p:style>
          <a:lnRef idx="2">
            <a:schemeClr val="lt1">
              <a:hueOff val="0"/>
              <a:satOff val="0"/>
              <a:lumOff val="0"/>
              <a:alphaOff val="0"/>
            </a:schemeClr>
          </a:lnRef>
          <a:fillRef idx="1">
            <a:schemeClr val="accent2">
              <a:hueOff val="836759"/>
              <a:satOff val="-48365"/>
              <a:lumOff val="3235"/>
              <a:alphaOff val="0"/>
            </a:schemeClr>
          </a:fillRef>
          <a:effectRef idx="0">
            <a:schemeClr val="accent2">
              <a:hueOff val="836759"/>
              <a:satOff val="-48365"/>
              <a:lumOff val="3235"/>
              <a:alphaOff val="0"/>
            </a:schemeClr>
          </a:effectRef>
          <a:fontRef idx="minor">
            <a:schemeClr val="lt1"/>
          </a:fontRef>
        </p:style>
        <p:txBody>
          <a:bodyPr spcFirstLastPara="0" vert="horz" wrap="square" lIns="80552" tIns="80552" rIns="935845" bIns="80552" numCol="1" spcCol="1270" anchor="ctr" anchorCtr="0">
            <a:noAutofit/>
          </a:bodyPr>
          <a:lstStyle/>
          <a:p>
            <a:pPr defTabSz="711200">
              <a:lnSpc>
                <a:spcPct val="90000"/>
              </a:lnSpc>
              <a:spcAft>
                <a:spcPct val="35000"/>
              </a:spcAft>
            </a:pPr>
            <a:r>
              <a:rPr lang="en-US" sz="1100" b="1" dirty="0">
                <a:solidFill>
                  <a:schemeClr val="tx1"/>
                </a:solidFill>
              </a:rPr>
              <a:t>Adaptation to </a:t>
            </a:r>
            <a:r>
              <a:rPr lang="en-US" sz="1100" b="1">
                <a:solidFill>
                  <a:schemeClr val="tx1"/>
                </a:solidFill>
              </a:rPr>
              <a:t>road radius</a:t>
            </a:r>
            <a:endParaRPr lang="en-US" sz="1100" b="1" dirty="0">
              <a:solidFill>
                <a:schemeClr val="tx1"/>
              </a:solidFill>
            </a:endParaRPr>
          </a:p>
        </p:txBody>
      </p:sp>
      <p:sp>
        <p:nvSpPr>
          <p:cNvPr id="45" name="TextBox 71">
            <a:extLst>
              <a:ext uri="{FF2B5EF4-FFF2-40B4-BE49-F238E27FC236}">
                <a16:creationId xmlns:a16="http://schemas.microsoft.com/office/drawing/2014/main" id="{9F334320-5CE5-4CE1-B5C3-D0AF0A57DA1F}"/>
              </a:ext>
            </a:extLst>
          </p:cNvPr>
          <p:cNvSpPr txBox="1"/>
          <p:nvPr/>
        </p:nvSpPr>
        <p:spPr>
          <a:xfrm>
            <a:off x="2732942" y="1881860"/>
            <a:ext cx="6502442" cy="407048"/>
          </a:xfrm>
          <a:prstGeom prst="rect">
            <a:avLst/>
          </a:prstGeom>
          <a:noFill/>
        </p:spPr>
        <p:txBody>
          <a:bodyPr wrap="square" lIns="0" tIns="0" rIns="0" bIns="0" rtlCol="0" anchor="ctr" anchorCtr="0">
            <a:noAutofit/>
          </a:bodyPr>
          <a:lstStyle>
            <a:defPPr>
              <a:defRPr lang="de-DE"/>
            </a:defPPr>
            <a:lvl1pPr marL="171450" marR="0" indent="-171450" defTabSz="914400" eaLnBrk="1" fontAlgn="auto" latinLnBrk="0" hangingPunct="1">
              <a:lnSpc>
                <a:spcPts val="1000"/>
              </a:lnSpc>
              <a:spcBef>
                <a:spcPts val="500"/>
              </a:spcBef>
              <a:spcAft>
                <a:spcPts val="0"/>
              </a:spcAft>
              <a:buClrTx/>
              <a:buSzTx/>
              <a:buFontTx/>
              <a:buChar char="-"/>
              <a:tabLst/>
              <a:defRPr sz="1100" kern="0"/>
            </a:lvl1pPr>
          </a:lstStyle>
          <a:p>
            <a:r>
              <a:rPr lang="en-US" dirty="0"/>
              <a:t>Ego vehicle speed is adapted automatically to road radius</a:t>
            </a:r>
          </a:p>
          <a:p>
            <a:r>
              <a:rPr lang="en-US" dirty="0"/>
              <a:t>Curve radius, intersection, roundabout radius and </a:t>
            </a:r>
            <a:r>
              <a:rPr lang="en-US" dirty="0">
                <a:solidFill>
                  <a:srgbClr val="000000"/>
                </a:solidFill>
              </a:rPr>
              <a:t>traffic behavior information </a:t>
            </a:r>
            <a:r>
              <a:rPr lang="en-US" dirty="0"/>
              <a:t>are considered</a:t>
            </a:r>
          </a:p>
        </p:txBody>
      </p:sp>
      <p:sp>
        <p:nvSpPr>
          <p:cNvPr id="46" name="Freeform 36">
            <a:extLst>
              <a:ext uri="{FF2B5EF4-FFF2-40B4-BE49-F238E27FC236}">
                <a16:creationId xmlns:a16="http://schemas.microsoft.com/office/drawing/2014/main" id="{2C616DFE-C28C-4747-9102-295063483D1F}"/>
              </a:ext>
            </a:extLst>
          </p:cNvPr>
          <p:cNvSpPr/>
          <p:nvPr/>
        </p:nvSpPr>
        <p:spPr>
          <a:xfrm>
            <a:off x="10103888" y="1968493"/>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s</a:t>
            </a:r>
            <a:endParaRPr lang="en-US" sz="1050" dirty="0">
              <a:solidFill>
                <a:schemeClr val="tx1"/>
              </a:solidFill>
            </a:endParaRPr>
          </a:p>
        </p:txBody>
      </p:sp>
      <p:sp>
        <p:nvSpPr>
          <p:cNvPr id="49" name="Freeform 36">
            <a:extLst>
              <a:ext uri="{FF2B5EF4-FFF2-40B4-BE49-F238E27FC236}">
                <a16:creationId xmlns:a16="http://schemas.microsoft.com/office/drawing/2014/main" id="{F0950A14-76ED-4619-8BF8-FE4D33E25697}"/>
              </a:ext>
            </a:extLst>
          </p:cNvPr>
          <p:cNvSpPr/>
          <p:nvPr/>
        </p:nvSpPr>
        <p:spPr>
          <a:xfrm>
            <a:off x="9324747" y="1461152"/>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50" name="Freeform 36">
            <a:extLst>
              <a:ext uri="{FF2B5EF4-FFF2-40B4-BE49-F238E27FC236}">
                <a16:creationId xmlns:a16="http://schemas.microsoft.com/office/drawing/2014/main" id="{59BD1F98-EE32-4B3C-ACDC-9060DF9143BC}"/>
              </a:ext>
            </a:extLst>
          </p:cNvPr>
          <p:cNvSpPr/>
          <p:nvPr/>
        </p:nvSpPr>
        <p:spPr>
          <a:xfrm>
            <a:off x="10103888" y="1461152"/>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52" name="Textfeld 51">
            <a:extLst>
              <a:ext uri="{FF2B5EF4-FFF2-40B4-BE49-F238E27FC236}">
                <a16:creationId xmlns:a16="http://schemas.microsoft.com/office/drawing/2014/main" id="{424E7B04-357A-49A9-9C59-ED1088FA550E}"/>
              </a:ext>
            </a:extLst>
          </p:cNvPr>
          <p:cNvSpPr txBox="1"/>
          <p:nvPr/>
        </p:nvSpPr>
        <p:spPr>
          <a:xfrm>
            <a:off x="8551844" y="5528065"/>
            <a:ext cx="1977701" cy="281171"/>
          </a:xfrm>
          <a:prstGeom prst="rect">
            <a:avLst/>
          </a:prstGeom>
          <a:noFill/>
        </p:spPr>
        <p:txBody>
          <a:bodyPr wrap="none" lIns="0" tIns="0" rIns="0" bIns="0" rtlCol="0">
            <a:noAutofit/>
          </a:bodyPr>
          <a:lstStyle/>
          <a:p>
            <a:pPr marR="0" defTabSz="914400" eaLnBrk="1" fontAlgn="auto" latinLnBrk="0" hangingPunct="1">
              <a:lnSpc>
                <a:spcPts val="700"/>
              </a:lnSpc>
              <a:spcBef>
                <a:spcPts val="500"/>
              </a:spcBef>
              <a:spcAft>
                <a:spcPts val="0"/>
              </a:spcAft>
              <a:buClrTx/>
              <a:buSzTx/>
              <a:buFontTx/>
              <a:buNone/>
              <a:tabLst/>
            </a:pPr>
            <a:r>
              <a:rPr lang="en-US" sz="1000" kern="0" dirty="0">
                <a:solidFill>
                  <a:srgbClr val="000000"/>
                </a:solidFill>
              </a:rPr>
              <a:t>s</a:t>
            </a:r>
            <a:r>
              <a:rPr kumimoji="0" lang="en-US" sz="1000" b="0" i="0" u="none" strike="noStrike" kern="0" cap="none" spc="0" normalizeH="0" baseline="0" noProof="0" dirty="0">
                <a:ln>
                  <a:noFill/>
                </a:ln>
                <a:solidFill>
                  <a:srgbClr val="000000"/>
                </a:solidFill>
                <a:effectLst/>
                <a:uLnTx/>
                <a:uFillTx/>
              </a:rPr>
              <a:t>: standard equipped</a:t>
            </a:r>
          </a:p>
          <a:p>
            <a:pPr marR="0" defTabSz="914400" eaLnBrk="1" fontAlgn="auto" latinLnBrk="0" hangingPunct="1">
              <a:lnSpc>
                <a:spcPts val="700"/>
              </a:lnSpc>
              <a:spcBef>
                <a:spcPts val="500"/>
              </a:spcBef>
              <a:spcAft>
                <a:spcPts val="0"/>
              </a:spcAft>
              <a:buClrTx/>
              <a:buSzTx/>
              <a:buFontTx/>
              <a:buNone/>
              <a:tabLst/>
            </a:pPr>
            <a:r>
              <a:rPr lang="en-US" sz="1000" kern="0" dirty="0">
                <a:solidFill>
                  <a:srgbClr val="000000"/>
                </a:solidFill>
              </a:rPr>
              <a:t>o: optional</a:t>
            </a:r>
            <a:endParaRPr kumimoji="0" lang="en-US" sz="1000" b="0" i="0" u="none" strike="noStrike" kern="0" cap="none" spc="0" normalizeH="0" baseline="0" noProof="0" dirty="0">
              <a:ln>
                <a:noFill/>
              </a:ln>
              <a:solidFill>
                <a:srgbClr val="000000"/>
              </a:solidFill>
              <a:effectLst/>
              <a:uLnTx/>
              <a:uFillTx/>
            </a:endParaRPr>
          </a:p>
        </p:txBody>
      </p:sp>
      <p:sp>
        <p:nvSpPr>
          <p:cNvPr id="43" name="Freeform 37">
            <a:extLst>
              <a:ext uri="{FF2B5EF4-FFF2-40B4-BE49-F238E27FC236}">
                <a16:creationId xmlns:a16="http://schemas.microsoft.com/office/drawing/2014/main" id="{FF3CDB3A-15EA-4207-9823-6C1B3472F6D4}"/>
              </a:ext>
            </a:extLst>
          </p:cNvPr>
          <p:cNvSpPr/>
          <p:nvPr/>
        </p:nvSpPr>
        <p:spPr>
          <a:xfrm>
            <a:off x="420130" y="3922694"/>
            <a:ext cx="10247870" cy="468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BCDAF0"/>
          </a:solidFill>
        </p:spPr>
        <p:style>
          <a:lnRef idx="2">
            <a:schemeClr val="lt1">
              <a:hueOff val="0"/>
              <a:satOff val="0"/>
              <a:lumOff val="0"/>
              <a:alphaOff val="0"/>
            </a:schemeClr>
          </a:lnRef>
          <a:fillRef idx="1">
            <a:schemeClr val="accent2">
              <a:hueOff val="1115679"/>
              <a:satOff val="-64486"/>
              <a:lumOff val="4314"/>
              <a:alphaOff val="0"/>
            </a:schemeClr>
          </a:fillRef>
          <a:effectRef idx="0">
            <a:schemeClr val="accent2">
              <a:hueOff val="1115679"/>
              <a:satOff val="-64486"/>
              <a:lumOff val="4314"/>
              <a:alphaOff val="0"/>
            </a:schemeClr>
          </a:effectRef>
          <a:fontRef idx="minor">
            <a:schemeClr val="lt1"/>
          </a:fontRef>
        </p:style>
        <p:txBody>
          <a:bodyPr spcFirstLastPara="0" vert="horz" wrap="square" lIns="80552" tIns="80552" rIns="935845" bIns="80552" numCol="1" spcCol="1270" anchor="ctr" anchorCtr="0">
            <a:noAutofit/>
          </a:bodyPr>
          <a:lstStyle/>
          <a:p>
            <a:pPr defTabSz="711200">
              <a:lnSpc>
                <a:spcPct val="90000"/>
              </a:lnSpc>
              <a:spcAft>
                <a:spcPct val="35000"/>
              </a:spcAft>
            </a:pPr>
            <a:r>
              <a:rPr lang="en-US" sz="1100" b="1" dirty="0">
                <a:solidFill>
                  <a:schemeClr val="tx1"/>
                </a:solidFill>
              </a:rPr>
              <a:t>Adaptation to road hazards*</a:t>
            </a:r>
          </a:p>
        </p:txBody>
      </p:sp>
      <p:sp>
        <p:nvSpPr>
          <p:cNvPr id="47" name="TextBox 70">
            <a:extLst>
              <a:ext uri="{FF2B5EF4-FFF2-40B4-BE49-F238E27FC236}">
                <a16:creationId xmlns:a16="http://schemas.microsoft.com/office/drawing/2014/main" id="{AA7C913A-040E-4BB9-9359-E31FD901383D}"/>
              </a:ext>
            </a:extLst>
          </p:cNvPr>
          <p:cNvSpPr txBox="1"/>
          <p:nvPr/>
        </p:nvSpPr>
        <p:spPr>
          <a:xfrm>
            <a:off x="2694091" y="3916993"/>
            <a:ext cx="6464209" cy="497333"/>
          </a:xfrm>
          <a:prstGeom prst="rect">
            <a:avLst/>
          </a:prstGeom>
          <a:grpFill/>
        </p:spPr>
        <p:txBody>
          <a:bodyPr wrap="square" lIns="0" tIns="0" rIns="0" bIns="0" rtlCol="0" anchor="ctr" anchorCtr="0">
            <a:noAutofit/>
          </a:bodyPr>
          <a:lstStyle>
            <a:defPPr>
              <a:defRPr lang="de-DE"/>
            </a:defPPr>
            <a:lvl1pPr marL="171450" marR="0" indent="-171450" defTabSz="914400" eaLnBrk="1" fontAlgn="auto" latinLnBrk="0" hangingPunct="1">
              <a:lnSpc>
                <a:spcPts val="1000"/>
              </a:lnSpc>
              <a:spcBef>
                <a:spcPts val="500"/>
              </a:spcBef>
              <a:spcAft>
                <a:spcPts val="0"/>
              </a:spcAft>
              <a:buClrTx/>
              <a:buSzTx/>
              <a:buFontTx/>
              <a:buChar char="-"/>
              <a:tabLst/>
              <a:defRPr sz="1100" kern="0"/>
            </a:lvl1pPr>
          </a:lstStyle>
          <a:p>
            <a:pPr>
              <a:lnSpc>
                <a:spcPts val="1200"/>
              </a:lnSpc>
            </a:pPr>
            <a:r>
              <a:rPr lang="en-US" dirty="0"/>
              <a:t>Considers cloud-based environmental information to adapt safety distance and driving speed to the actual driving condition pro-actively before the vehicle is encountering any dangerous situation</a:t>
            </a:r>
          </a:p>
        </p:txBody>
      </p:sp>
      <p:sp>
        <p:nvSpPr>
          <p:cNvPr id="53" name="Freeform 36">
            <a:extLst>
              <a:ext uri="{FF2B5EF4-FFF2-40B4-BE49-F238E27FC236}">
                <a16:creationId xmlns:a16="http://schemas.microsoft.com/office/drawing/2014/main" id="{09F5EF39-3035-4B15-B822-5474EB8585E1}"/>
              </a:ext>
            </a:extLst>
          </p:cNvPr>
          <p:cNvSpPr/>
          <p:nvPr/>
        </p:nvSpPr>
        <p:spPr>
          <a:xfrm>
            <a:off x="10103888" y="4057733"/>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s</a:t>
            </a:r>
            <a:endParaRPr lang="en-US" sz="1050" dirty="0">
              <a:solidFill>
                <a:schemeClr val="tx1"/>
              </a:solidFill>
            </a:endParaRPr>
          </a:p>
        </p:txBody>
      </p:sp>
      <p:sp>
        <p:nvSpPr>
          <p:cNvPr id="54" name="Freeform 36">
            <a:extLst>
              <a:ext uri="{FF2B5EF4-FFF2-40B4-BE49-F238E27FC236}">
                <a16:creationId xmlns:a16="http://schemas.microsoft.com/office/drawing/2014/main" id="{CD2CB1A9-5861-41B8-9D25-39135F4C3236}"/>
              </a:ext>
            </a:extLst>
          </p:cNvPr>
          <p:cNvSpPr/>
          <p:nvPr/>
        </p:nvSpPr>
        <p:spPr>
          <a:xfrm>
            <a:off x="9324747" y="4057733"/>
            <a:ext cx="353867" cy="197922"/>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a:ln w="3175"/>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algn="ctr" defTabSz="711200">
              <a:lnSpc>
                <a:spcPct val="90000"/>
              </a:lnSpc>
              <a:spcAft>
                <a:spcPct val="35000"/>
              </a:spcAft>
            </a:pPr>
            <a:r>
              <a:rPr lang="de-DE" sz="1050" dirty="0">
                <a:solidFill>
                  <a:schemeClr val="tx1"/>
                </a:solidFill>
              </a:rPr>
              <a:t>o</a:t>
            </a:r>
            <a:endParaRPr lang="en-US" sz="1050" dirty="0">
              <a:solidFill>
                <a:schemeClr val="tx1"/>
              </a:solidFill>
            </a:endParaRPr>
          </a:p>
        </p:txBody>
      </p:sp>
      <p:sp>
        <p:nvSpPr>
          <p:cNvPr id="96" name="Rechteck 95">
            <a:extLst>
              <a:ext uri="{FF2B5EF4-FFF2-40B4-BE49-F238E27FC236}">
                <a16:creationId xmlns:a16="http://schemas.microsoft.com/office/drawing/2014/main" id="{E5C16BAC-DF67-49A7-920B-9824D87226D6}"/>
              </a:ext>
            </a:extLst>
          </p:cNvPr>
          <p:cNvSpPr/>
          <p:nvPr/>
        </p:nvSpPr>
        <p:spPr>
          <a:xfrm>
            <a:off x="9279183" y="1150455"/>
            <a:ext cx="441465" cy="4282157"/>
          </a:xfrm>
          <a:prstGeom prst="rect">
            <a:avLst/>
          </a:prstGeom>
          <a:noFill/>
          <a:ln w="9525" cap="flat" cmpd="sng" algn="ctr">
            <a:solidFill>
              <a:schemeClr val="bg2">
                <a:lumMod val="60000"/>
                <a:lumOff val="40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8" name="Rechteck 97">
            <a:extLst>
              <a:ext uri="{FF2B5EF4-FFF2-40B4-BE49-F238E27FC236}">
                <a16:creationId xmlns:a16="http://schemas.microsoft.com/office/drawing/2014/main" id="{EAE937B1-2BD7-4EB3-9A9F-E5E0BC85E500}"/>
              </a:ext>
            </a:extLst>
          </p:cNvPr>
          <p:cNvSpPr/>
          <p:nvPr/>
        </p:nvSpPr>
        <p:spPr>
          <a:xfrm>
            <a:off x="10060089" y="1150455"/>
            <a:ext cx="441465" cy="4282157"/>
          </a:xfrm>
          <a:prstGeom prst="rect">
            <a:avLst/>
          </a:prstGeom>
          <a:noFill/>
          <a:ln w="9525" cap="flat" cmpd="sng" algn="ctr">
            <a:solidFill>
              <a:schemeClr val="bg2">
                <a:lumMod val="60000"/>
                <a:lumOff val="40000"/>
              </a:schemeClr>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6" name="Freeform 36">
            <a:extLst>
              <a:ext uri="{FF2B5EF4-FFF2-40B4-BE49-F238E27FC236}">
                <a16:creationId xmlns:a16="http://schemas.microsoft.com/office/drawing/2014/main" id="{A88B1B4B-E686-419C-A6EA-31E8895E8D1B}"/>
              </a:ext>
            </a:extLst>
          </p:cNvPr>
          <p:cNvSpPr/>
          <p:nvPr/>
        </p:nvSpPr>
        <p:spPr>
          <a:xfrm>
            <a:off x="9119106" y="872736"/>
            <a:ext cx="774357" cy="360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92ADCA"/>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200" dirty="0" err="1"/>
              <a:t>s</a:t>
            </a:r>
            <a:r>
              <a:rPr lang="de-DE" sz="1200" kern="1200" dirty="0" err="1"/>
              <a:t>top</a:t>
            </a:r>
            <a:r>
              <a:rPr lang="de-DE" sz="1200" kern="1200" dirty="0"/>
              <a:t> &amp; </a:t>
            </a:r>
            <a:r>
              <a:rPr lang="de-DE" sz="1200" kern="1200" dirty="0" err="1"/>
              <a:t>go</a:t>
            </a:r>
            <a:endParaRPr lang="en-US" sz="1200" kern="1200" dirty="0"/>
          </a:p>
        </p:txBody>
      </p:sp>
      <p:sp>
        <p:nvSpPr>
          <p:cNvPr id="39" name="Freeform 36">
            <a:extLst>
              <a:ext uri="{FF2B5EF4-FFF2-40B4-BE49-F238E27FC236}">
                <a16:creationId xmlns:a16="http://schemas.microsoft.com/office/drawing/2014/main" id="{7F5D0E1B-6F7A-4B9B-9D74-559A44E36122}"/>
              </a:ext>
            </a:extLst>
          </p:cNvPr>
          <p:cNvSpPr/>
          <p:nvPr/>
        </p:nvSpPr>
        <p:spPr>
          <a:xfrm>
            <a:off x="9893643" y="872736"/>
            <a:ext cx="774357" cy="360000"/>
          </a:xfrm>
          <a:custGeom>
            <a:avLst/>
            <a:gdLst>
              <a:gd name="connsiteX0" fmla="*/ 0 w 5631073"/>
              <a:gd name="connsiteY0" fmla="*/ 66891 h 668909"/>
              <a:gd name="connsiteX1" fmla="*/ 66891 w 5631073"/>
              <a:gd name="connsiteY1" fmla="*/ 0 h 668909"/>
              <a:gd name="connsiteX2" fmla="*/ 5564182 w 5631073"/>
              <a:gd name="connsiteY2" fmla="*/ 0 h 668909"/>
              <a:gd name="connsiteX3" fmla="*/ 5631073 w 5631073"/>
              <a:gd name="connsiteY3" fmla="*/ 66891 h 668909"/>
              <a:gd name="connsiteX4" fmla="*/ 5631073 w 5631073"/>
              <a:gd name="connsiteY4" fmla="*/ 602018 h 668909"/>
              <a:gd name="connsiteX5" fmla="*/ 5564182 w 5631073"/>
              <a:gd name="connsiteY5" fmla="*/ 668909 h 668909"/>
              <a:gd name="connsiteX6" fmla="*/ 66891 w 5631073"/>
              <a:gd name="connsiteY6" fmla="*/ 668909 h 668909"/>
              <a:gd name="connsiteX7" fmla="*/ 0 w 5631073"/>
              <a:gd name="connsiteY7" fmla="*/ 602018 h 668909"/>
              <a:gd name="connsiteX8" fmla="*/ 0 w 5631073"/>
              <a:gd name="connsiteY8" fmla="*/ 66891 h 6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73" h="668909">
                <a:moveTo>
                  <a:pt x="0" y="66891"/>
                </a:moveTo>
                <a:cubicBezTo>
                  <a:pt x="0" y="29948"/>
                  <a:pt x="29948" y="0"/>
                  <a:pt x="66891" y="0"/>
                </a:cubicBezTo>
                <a:lnTo>
                  <a:pt x="5564182" y="0"/>
                </a:lnTo>
                <a:cubicBezTo>
                  <a:pt x="5601125" y="0"/>
                  <a:pt x="5631073" y="29948"/>
                  <a:pt x="5631073" y="66891"/>
                </a:cubicBezTo>
                <a:lnTo>
                  <a:pt x="5631073" y="602018"/>
                </a:lnTo>
                <a:cubicBezTo>
                  <a:pt x="5631073" y="638961"/>
                  <a:pt x="5601125" y="668909"/>
                  <a:pt x="5564182" y="668909"/>
                </a:cubicBezTo>
                <a:lnTo>
                  <a:pt x="66891" y="668909"/>
                </a:lnTo>
                <a:cubicBezTo>
                  <a:pt x="29948" y="668909"/>
                  <a:pt x="0" y="638961"/>
                  <a:pt x="0" y="602018"/>
                </a:cubicBezTo>
                <a:lnTo>
                  <a:pt x="0" y="66891"/>
                </a:lnTo>
                <a:close/>
              </a:path>
            </a:pathLst>
          </a:custGeom>
          <a:solidFill>
            <a:srgbClr val="A6A6A6"/>
          </a:solidFill>
        </p:spPr>
        <p:style>
          <a:lnRef idx="2">
            <a:schemeClr val="lt1">
              <a:hueOff val="0"/>
              <a:satOff val="0"/>
              <a:lumOff val="0"/>
              <a:alphaOff val="0"/>
            </a:schemeClr>
          </a:lnRef>
          <a:fillRef idx="1">
            <a:schemeClr val="accent2">
              <a:hueOff val="557840"/>
              <a:satOff val="-32243"/>
              <a:lumOff val="2157"/>
              <a:alphaOff val="0"/>
            </a:schemeClr>
          </a:fillRef>
          <a:effectRef idx="0">
            <a:schemeClr val="accent2">
              <a:hueOff val="557840"/>
              <a:satOff val="-32243"/>
              <a:lumOff val="2157"/>
              <a:alphaOff val="0"/>
            </a:schemeClr>
          </a:effectRef>
          <a:fontRef idx="minor">
            <a:schemeClr val="lt1"/>
          </a:fontRef>
        </p:style>
        <p:txBody>
          <a:bodyPr spcFirstLastPara="0" vert="horz" wrap="square" lIns="0" tIns="80552" rIns="0" bIns="80552" numCol="1" spcCol="1270" anchor="ctr" anchorCtr="0">
            <a:noAutofit/>
          </a:bodyPr>
          <a:lstStyle/>
          <a:p>
            <a:pPr lvl="0" algn="ctr" defTabSz="711200">
              <a:lnSpc>
                <a:spcPct val="90000"/>
              </a:lnSpc>
              <a:spcBef>
                <a:spcPct val="0"/>
              </a:spcBef>
              <a:spcAft>
                <a:spcPct val="35000"/>
              </a:spcAft>
            </a:pPr>
            <a:r>
              <a:rPr lang="de-DE" sz="1200" dirty="0"/>
              <a:t>plus</a:t>
            </a:r>
            <a:endParaRPr lang="en-US" sz="1200" kern="1200" dirty="0"/>
          </a:p>
        </p:txBody>
      </p:sp>
      <p:sp>
        <p:nvSpPr>
          <p:cNvPr id="55" name="TextBox 42">
            <a:extLst>
              <a:ext uri="{FF2B5EF4-FFF2-40B4-BE49-F238E27FC236}">
                <a16:creationId xmlns:a16="http://schemas.microsoft.com/office/drawing/2014/main" id="{C054C711-AD3F-4AD8-89D9-A1CCA645290B}"/>
              </a:ext>
            </a:extLst>
          </p:cNvPr>
          <p:cNvSpPr txBox="1"/>
          <p:nvPr/>
        </p:nvSpPr>
        <p:spPr>
          <a:xfrm>
            <a:off x="7659475" y="5779333"/>
            <a:ext cx="3051764" cy="247747"/>
          </a:xfrm>
          <a:prstGeom prst="rect">
            <a:avLst/>
          </a:prstGeom>
          <a:noFill/>
        </p:spPr>
        <p:txBody>
          <a:bodyPr wrap="none" lIns="0" tIns="0" rIns="0" bIns="0" rtlCol="0">
            <a:noAutofit/>
          </a:bodyPr>
          <a:lstStyle/>
          <a:p>
            <a:pPr marR="0" algn="r" defTabSz="914400" eaLnBrk="1" fontAlgn="auto" latinLnBrk="0" hangingPunct="1">
              <a:lnSpc>
                <a:spcPts val="2300"/>
              </a:lnSpc>
              <a:spcBef>
                <a:spcPts val="500"/>
              </a:spcBef>
              <a:spcAft>
                <a:spcPts val="0"/>
              </a:spcAft>
              <a:buClrTx/>
              <a:buSzTx/>
              <a:buFontTx/>
              <a:buNone/>
              <a:tabLst/>
            </a:pPr>
            <a:r>
              <a:rPr lang="en-US" sz="1000" kern="0" dirty="0">
                <a:solidFill>
                  <a:srgbClr val="000000"/>
                </a:solidFill>
              </a:rPr>
              <a:t>*Concept phase, timing and content not finalized yet</a:t>
            </a:r>
            <a:endParaRPr kumimoji="0" lang="en-US" sz="1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63029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585020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8" name="think-cell Folie" r:id="rId4" imgW="473" imgH="473" progId="TCLayout.ActiveDocument.1">
                  <p:embed/>
                </p:oleObj>
              </mc:Choice>
              <mc:Fallback>
                <p:oleObj name="think-cell Folie" r:id="rId4" imgW="473" imgH="473" progId="TCLayout.ActiveDocument.1">
                  <p:embed/>
                  <p:pic>
                    <p:nvPicPr>
                      <p:cNvPr id="7" name="Object 6"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t>Value-add feature Roadmap</a:t>
            </a:r>
          </a:p>
        </p:txBody>
      </p:sp>
      <p:sp>
        <p:nvSpPr>
          <p:cNvPr id="3" name="Text Placeholder 2"/>
          <p:cNvSpPr>
            <a:spLocks noGrp="1"/>
          </p:cNvSpPr>
          <p:nvPr>
            <p:ph type="body" sz="quarter" idx="15"/>
          </p:nvPr>
        </p:nvSpPr>
        <p:spPr/>
        <p:txBody>
          <a:bodyPr/>
          <a:lstStyle/>
          <a:p>
            <a:r>
              <a:rPr lang="en-US" dirty="0"/>
              <a:t>Adaptive cruise control</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15" name="TextBox 42">
            <a:extLst>
              <a:ext uri="{FF2B5EF4-FFF2-40B4-BE49-F238E27FC236}">
                <a16:creationId xmlns:a16="http://schemas.microsoft.com/office/drawing/2014/main" id="{CFA18D9D-065C-46BC-8EE5-637C0F4FB173}"/>
              </a:ext>
            </a:extLst>
          </p:cNvPr>
          <p:cNvSpPr txBox="1"/>
          <p:nvPr/>
        </p:nvSpPr>
        <p:spPr>
          <a:xfrm>
            <a:off x="257175" y="5218431"/>
            <a:ext cx="9925050" cy="41020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sz="1200" kern="0" dirty="0">
                <a:solidFill>
                  <a:srgbClr val="000000"/>
                </a:solidFill>
              </a:rPr>
              <a:t>Note: Value-add </a:t>
            </a:r>
            <a:r>
              <a:rPr kumimoji="0" lang="en-US" sz="1200" b="0" i="0" u="none" strike="noStrike" kern="0" cap="none" spc="0" normalizeH="0" baseline="0" noProof="0" dirty="0">
                <a:ln>
                  <a:noFill/>
                </a:ln>
                <a:solidFill>
                  <a:srgbClr val="000000"/>
                </a:solidFill>
                <a:effectLst/>
                <a:uLnTx/>
                <a:uFillTx/>
              </a:rPr>
              <a:t>feature </a:t>
            </a:r>
            <a:r>
              <a:rPr lang="en-US" sz="1200" kern="0" dirty="0">
                <a:solidFill>
                  <a:srgbClr val="000000"/>
                </a:solidFill>
              </a:rPr>
              <a:t>description and versioning attached as one-pager in the chapter “Value-add feature description” </a:t>
            </a:r>
            <a:endParaRPr kumimoji="0" lang="en-US" sz="1200" b="0" i="0" u="none" strike="noStrike" kern="0" cap="none" spc="0" normalizeH="0" baseline="0" noProof="0" dirty="0">
              <a:ln>
                <a:noFill/>
              </a:ln>
              <a:solidFill>
                <a:srgbClr val="000000"/>
              </a:solidFill>
              <a:effectLst/>
              <a:uLnTx/>
              <a:uFillTx/>
            </a:endParaRPr>
          </a:p>
        </p:txBody>
      </p:sp>
      <p:pic>
        <p:nvPicPr>
          <p:cNvPr id="5" name="Grafik 4">
            <a:extLst>
              <a:ext uri="{FF2B5EF4-FFF2-40B4-BE49-F238E27FC236}">
                <a16:creationId xmlns:a16="http://schemas.microsoft.com/office/drawing/2014/main" id="{0172A95B-035E-45C2-AB60-D7144D7D7062}"/>
              </a:ext>
            </a:extLst>
          </p:cNvPr>
          <p:cNvPicPr>
            <a:picLocks noChangeAspect="1"/>
          </p:cNvPicPr>
          <p:nvPr/>
        </p:nvPicPr>
        <p:blipFill>
          <a:blip r:embed="rId6"/>
          <a:stretch>
            <a:fillRect/>
          </a:stretch>
        </p:blipFill>
        <p:spPr>
          <a:xfrm>
            <a:off x="266700" y="1447009"/>
            <a:ext cx="10443300" cy="3648615"/>
          </a:xfrm>
          <a:prstGeom prst="rect">
            <a:avLst/>
          </a:prstGeom>
        </p:spPr>
      </p:pic>
    </p:spTree>
    <p:extLst>
      <p:ext uri="{BB962C8B-B14F-4D97-AF65-F5344CB8AC3E}">
        <p14:creationId xmlns:p14="http://schemas.microsoft.com/office/powerpoint/2010/main" val="411157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586102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1" name="think-cell Folie" r:id="rId4" imgW="473" imgH="473" progId="TCLayout.ActiveDocument.1">
                  <p:embed/>
                </p:oleObj>
              </mc:Choice>
              <mc:Fallback>
                <p:oleObj name="think-cell Folie" r:id="rId4" imgW="473" imgH="473"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lstStyle/>
          <a:p>
            <a:r>
              <a:rPr lang="en-US" dirty="0"/>
              <a:t>Upgrades over time</a:t>
            </a:r>
          </a:p>
        </p:txBody>
      </p:sp>
      <p:sp>
        <p:nvSpPr>
          <p:cNvPr id="3" name="Text Placeholder 2"/>
          <p:cNvSpPr>
            <a:spLocks noGrp="1"/>
          </p:cNvSpPr>
          <p:nvPr>
            <p:ph type="body" sz="quarter" idx="15"/>
          </p:nvPr>
        </p:nvSpPr>
        <p:spPr/>
        <p:txBody>
          <a:bodyPr/>
          <a:lstStyle/>
          <a:p>
            <a:r>
              <a:rPr lang="en-US" dirty="0"/>
              <a:t>Adaptive cruise control</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Grafik 5">
            <a:extLst>
              <a:ext uri="{FF2B5EF4-FFF2-40B4-BE49-F238E27FC236}">
                <a16:creationId xmlns:a16="http://schemas.microsoft.com/office/drawing/2014/main" id="{507DD6AF-E5F7-4016-9B3D-12D76F5C9DB1}"/>
              </a:ext>
            </a:extLst>
          </p:cNvPr>
          <p:cNvPicPr>
            <a:picLocks noChangeAspect="1"/>
          </p:cNvPicPr>
          <p:nvPr/>
        </p:nvPicPr>
        <p:blipFill>
          <a:blip r:embed="rId6"/>
          <a:stretch>
            <a:fillRect/>
          </a:stretch>
        </p:blipFill>
        <p:spPr>
          <a:xfrm>
            <a:off x="554990" y="1714579"/>
            <a:ext cx="6668770" cy="3751183"/>
          </a:xfrm>
          <a:prstGeom prst="rect">
            <a:avLst/>
          </a:prstGeom>
        </p:spPr>
      </p:pic>
      <p:sp>
        <p:nvSpPr>
          <p:cNvPr id="7" name="TextBox 6"/>
          <p:cNvSpPr txBox="1"/>
          <p:nvPr/>
        </p:nvSpPr>
        <p:spPr>
          <a:xfrm>
            <a:off x="5952744" y="2066771"/>
            <a:ext cx="4755231" cy="831878"/>
          </a:xfrm>
          <a:prstGeom prst="rect">
            <a:avLst/>
          </a:prstGeom>
          <a:solidFill>
            <a:schemeClr val="bg2">
              <a:lumMod val="20000"/>
              <a:lumOff val="80000"/>
              <a:alpha val="76000"/>
            </a:schemeClr>
          </a:solidFill>
          <a:ln>
            <a:noFill/>
          </a:ln>
        </p:spPr>
        <p:txBody>
          <a:bodyPr wrap="none" lIns="144000" tIns="72000" rIns="0" bIns="0" rtlCol="0">
            <a:noAutofit/>
          </a:bodyPr>
          <a:lstStyle/>
          <a:p>
            <a:pPr fontAlgn="auto">
              <a:lnSpc>
                <a:spcPts val="2300"/>
              </a:lnSpc>
              <a:spcBef>
                <a:spcPts val="500"/>
              </a:spcBef>
              <a:spcAft>
                <a:spcPts val="0"/>
              </a:spcAft>
            </a:pPr>
            <a:r>
              <a:rPr lang="en-US" kern="0" noProof="0" dirty="0">
                <a:solidFill>
                  <a:srgbClr val="000000"/>
                </a:solidFill>
              </a:rPr>
              <a:t>… </a:t>
            </a:r>
            <a:r>
              <a:rPr lang="en-US" kern="0" dirty="0">
                <a:solidFill>
                  <a:srgbClr val="000000"/>
                </a:solidFill>
              </a:rPr>
              <a:t>p</a:t>
            </a:r>
            <a:r>
              <a:rPr lang="en-US" kern="0" noProof="0" dirty="0" err="1">
                <a:solidFill>
                  <a:srgbClr val="000000"/>
                </a:solidFill>
              </a:rPr>
              <a:t>roductio</a:t>
            </a:r>
            <a:r>
              <a:rPr lang="en-US" kern="0" dirty="0">
                <a:solidFill>
                  <a:srgbClr val="000000"/>
                </a:solidFill>
              </a:rPr>
              <a:t>n software updates or</a:t>
            </a:r>
          </a:p>
          <a:p>
            <a:pPr fontAlgn="auto">
              <a:lnSpc>
                <a:spcPts val="2300"/>
              </a:lnSpc>
              <a:spcBef>
                <a:spcPts val="500"/>
              </a:spcBef>
              <a:spcAft>
                <a:spcPts val="0"/>
              </a:spcAft>
            </a:pPr>
            <a:r>
              <a:rPr lang="en-US" kern="0" dirty="0">
                <a:solidFill>
                  <a:srgbClr val="000000"/>
                </a:solidFill>
              </a:rPr>
              <a:t>… over the air vehicle software updates</a:t>
            </a:r>
          </a:p>
          <a:p>
            <a:pPr marR="0" defTabSz="914400" eaLnBrk="1" fontAlgn="auto" latinLnBrk="0" hangingPunct="1">
              <a:lnSpc>
                <a:spcPts val="2300"/>
              </a:lnSpc>
              <a:spcBef>
                <a:spcPts val="500"/>
              </a:spcBef>
              <a:spcAft>
                <a:spcPts val="0"/>
              </a:spcAft>
              <a:buClrTx/>
              <a:buSzTx/>
              <a:tabLst/>
            </a:pPr>
            <a:endParaRPr lang="en-US" kern="0" dirty="0">
              <a:solidFill>
                <a:srgbClr val="000000"/>
              </a:solidFill>
            </a:endParaRPr>
          </a:p>
        </p:txBody>
      </p:sp>
      <p:sp>
        <p:nvSpPr>
          <p:cNvPr id="9" name="TextBox 6">
            <a:extLst>
              <a:ext uri="{FF2B5EF4-FFF2-40B4-BE49-F238E27FC236}">
                <a16:creationId xmlns:a16="http://schemas.microsoft.com/office/drawing/2014/main" id="{FCCDAB8C-0059-44F3-8752-45C74D1CD7C4}"/>
              </a:ext>
            </a:extLst>
          </p:cNvPr>
          <p:cNvSpPr txBox="1"/>
          <p:nvPr/>
        </p:nvSpPr>
        <p:spPr>
          <a:xfrm>
            <a:off x="5952744" y="3202118"/>
            <a:ext cx="4758119" cy="1123501"/>
          </a:xfrm>
          <a:prstGeom prst="rect">
            <a:avLst/>
          </a:prstGeom>
          <a:solidFill>
            <a:schemeClr val="bg2">
              <a:lumMod val="20000"/>
              <a:lumOff val="80000"/>
              <a:alpha val="76000"/>
            </a:schemeClr>
          </a:solidFill>
          <a:ln>
            <a:noFill/>
          </a:ln>
        </p:spPr>
        <p:txBody>
          <a:bodyPr wrap="square" lIns="144000" tIns="72000" rIns="0" bIns="0" rtlCol="0">
            <a:noAutofit/>
          </a:bodyPr>
          <a:lstStyle/>
          <a:p>
            <a:pPr marR="0" defTabSz="914400" eaLnBrk="1" fontAlgn="auto" latinLnBrk="0" hangingPunct="1">
              <a:lnSpc>
                <a:spcPts val="2300"/>
              </a:lnSpc>
              <a:spcBef>
                <a:spcPts val="500"/>
              </a:spcBef>
              <a:spcAft>
                <a:spcPts val="0"/>
              </a:spcAft>
              <a:buClrTx/>
              <a:buSzTx/>
              <a:tabLst/>
            </a:pPr>
            <a:r>
              <a:rPr lang="en-US" kern="0" dirty="0">
                <a:solidFill>
                  <a:srgbClr val="000000"/>
                </a:solidFill>
              </a:rPr>
              <a:t>… and diverse business models like:</a:t>
            </a:r>
          </a:p>
          <a:p>
            <a:pPr marL="696887" lvl="1" indent="-285750" fontAlgn="auto">
              <a:lnSpc>
                <a:spcPts val="2300"/>
              </a:lnSpc>
              <a:spcBef>
                <a:spcPts val="500"/>
              </a:spcBef>
              <a:spcAft>
                <a:spcPts val="0"/>
              </a:spcAft>
              <a:buFontTx/>
              <a:buChar char="-"/>
            </a:pPr>
            <a:r>
              <a:rPr lang="en-US" kern="0" dirty="0">
                <a:solidFill>
                  <a:srgbClr val="000000"/>
                </a:solidFill>
              </a:rPr>
              <a:t>traditional r</a:t>
            </a:r>
            <a:r>
              <a:rPr kumimoji="0" lang="en-US" b="0" i="0" u="none" strike="noStrike" kern="0" cap="none" spc="0" normalizeH="0" baseline="0" noProof="0" dirty="0" err="1">
                <a:ln>
                  <a:noFill/>
                </a:ln>
                <a:solidFill>
                  <a:srgbClr val="000000"/>
                </a:solidFill>
                <a:effectLst/>
                <a:uLnTx/>
                <a:uFillTx/>
              </a:rPr>
              <a:t>unning</a:t>
            </a:r>
            <a:r>
              <a:rPr kumimoji="0" lang="en-US" b="0" i="0" u="none" strike="noStrike" kern="0" cap="none" spc="0" normalizeH="0" baseline="0" noProof="0" dirty="0">
                <a:ln>
                  <a:noFill/>
                </a:ln>
                <a:solidFill>
                  <a:srgbClr val="000000"/>
                </a:solidFill>
                <a:effectLst/>
                <a:uLnTx/>
                <a:uFillTx/>
              </a:rPr>
              <a:t> change model</a:t>
            </a:r>
            <a:endParaRPr lang="en-US" kern="0" noProof="0" dirty="0">
              <a:solidFill>
                <a:srgbClr val="000000"/>
              </a:solidFill>
            </a:endParaRPr>
          </a:p>
          <a:p>
            <a:pPr marL="696887" lvl="1" indent="-285750" fontAlgn="auto">
              <a:lnSpc>
                <a:spcPts val="2300"/>
              </a:lnSpc>
              <a:spcBef>
                <a:spcPts val="500"/>
              </a:spcBef>
              <a:spcAft>
                <a:spcPts val="0"/>
              </a:spcAft>
              <a:buFontTx/>
              <a:buChar char="-"/>
            </a:pPr>
            <a:r>
              <a:rPr lang="en-US" kern="0" dirty="0">
                <a:solidFill>
                  <a:srgbClr val="000000"/>
                </a:solidFill>
              </a:rPr>
              <a:t>r</a:t>
            </a:r>
            <a:r>
              <a:rPr kumimoji="0" lang="en-US" b="0" i="0" u="none" strike="noStrike" kern="0" cap="none" spc="0" normalizeH="0" baseline="0" noProof="0" dirty="0" err="1">
                <a:ln>
                  <a:noFill/>
                </a:ln>
                <a:solidFill>
                  <a:srgbClr val="000000"/>
                </a:solidFill>
                <a:effectLst/>
                <a:uLnTx/>
                <a:uFillTx/>
              </a:rPr>
              <a:t>egular</a:t>
            </a:r>
            <a:r>
              <a:rPr kumimoji="0" lang="en-US" b="0" i="0" u="none" strike="noStrike" kern="0" cap="none" spc="0" normalizeH="0" baseline="0" noProof="0" dirty="0">
                <a:ln>
                  <a:noFill/>
                </a:ln>
                <a:solidFill>
                  <a:srgbClr val="000000"/>
                </a:solidFill>
                <a:effectLst/>
                <a:uLnTx/>
                <a:uFillTx/>
              </a:rPr>
              <a:t> maintenance</a:t>
            </a:r>
            <a:r>
              <a:rPr kumimoji="0" lang="en-US" b="0" i="0" u="none" strike="noStrike" kern="0" cap="none" spc="0" normalizeH="0" noProof="0" dirty="0">
                <a:ln>
                  <a:noFill/>
                </a:ln>
                <a:solidFill>
                  <a:srgbClr val="000000"/>
                </a:solidFill>
                <a:effectLst/>
                <a:uLnTx/>
                <a:uFillTx/>
              </a:rPr>
              <a:t> model</a:t>
            </a:r>
            <a:endParaRPr kumimoji="0" lang="en-US" b="0" i="0" u="none" strike="noStrike" kern="0" cap="none" spc="0" normalizeH="0" baseline="0" noProof="0" dirty="0">
              <a:ln>
                <a:noFill/>
              </a:ln>
              <a:solidFill>
                <a:srgbClr val="000000"/>
              </a:solidFill>
              <a:effectLst/>
              <a:uLnTx/>
              <a:uFillTx/>
            </a:endParaRPr>
          </a:p>
        </p:txBody>
      </p:sp>
      <p:sp>
        <p:nvSpPr>
          <p:cNvPr id="10" name="TextBox 6">
            <a:extLst>
              <a:ext uri="{FF2B5EF4-FFF2-40B4-BE49-F238E27FC236}">
                <a16:creationId xmlns:a16="http://schemas.microsoft.com/office/drawing/2014/main" id="{4CF0ED62-3175-4196-A750-709ECA8393C5}"/>
              </a:ext>
            </a:extLst>
          </p:cNvPr>
          <p:cNvSpPr txBox="1"/>
          <p:nvPr/>
        </p:nvSpPr>
        <p:spPr>
          <a:xfrm>
            <a:off x="257175" y="1313817"/>
            <a:ext cx="9555040" cy="585281"/>
          </a:xfrm>
          <a:prstGeom prst="rect">
            <a:avLst/>
          </a:prstGeom>
          <a:solidFill>
            <a:schemeClr val="bg2">
              <a:lumMod val="20000"/>
              <a:lumOff val="80000"/>
              <a:alpha val="63000"/>
            </a:schemeClr>
          </a:solidFill>
          <a:ln>
            <a:noFill/>
          </a:ln>
        </p:spPr>
        <p:txBody>
          <a:bodyPr wrap="none" lIns="144000" tIns="7200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2000" b="0" i="0" u="none" strike="noStrike" kern="0" cap="none" spc="0" normalizeH="0" baseline="0" noProof="0" dirty="0">
                <a:ln>
                  <a:noFill/>
                </a:ln>
                <a:solidFill>
                  <a:srgbClr val="000000"/>
                </a:solidFill>
                <a:effectLst/>
                <a:uLnTx/>
                <a:uFillTx/>
              </a:rPr>
              <a:t>Features can be upgraded over time to </a:t>
            </a:r>
            <a:r>
              <a:rPr lang="en-US" sz="2000" kern="0" dirty="0">
                <a:solidFill>
                  <a:srgbClr val="000000"/>
                </a:solidFill>
              </a:rPr>
              <a:t>production vehicles </a:t>
            </a:r>
            <a:r>
              <a:rPr kumimoji="0" lang="en-US" sz="2000" b="0" i="0" u="none" strike="noStrike" kern="0" cap="none" spc="0" normalizeH="0" baseline="0" noProof="0" dirty="0">
                <a:ln>
                  <a:noFill/>
                </a:ln>
                <a:solidFill>
                  <a:srgbClr val="000000"/>
                </a:solidFill>
                <a:effectLst/>
                <a:uLnTx/>
                <a:uFillTx/>
              </a:rPr>
              <a:t>or field vehicles using</a:t>
            </a:r>
            <a:r>
              <a:rPr lang="en-US" sz="2000" kern="0" dirty="0">
                <a:solidFill>
                  <a:srgbClr val="000000"/>
                </a:solidFill>
              </a:rPr>
              <a:t>…</a:t>
            </a:r>
          </a:p>
        </p:txBody>
      </p:sp>
    </p:spTree>
    <p:extLst>
      <p:ext uri="{BB962C8B-B14F-4D97-AF65-F5344CB8AC3E}">
        <p14:creationId xmlns:p14="http://schemas.microsoft.com/office/powerpoint/2010/main" val="5306962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 name="SAXCONVERSION" val="1"/>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3vdo9r9461XOSkn5YL3rO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3vdo9r9461XOSkn5YL3r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Z7mMSyyYavbt3tyYot36pw"/>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Z7mMSyyYavbt3tyYot36pw"/>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Z7mMSyyYavbt3tyYot36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9QMQ0pdAY5UAyvWNzpEcL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c5dyRbjsbpo6Y.ndDJa5fQ"/>
</p:tagLst>
</file>

<file path=ppt/theme/theme1.xml><?xml version="1.0" encoding="utf-8"?>
<a:theme xmlns:a="http://schemas.openxmlformats.org/drawingml/2006/main" name="Bosch NG">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779E17-DA50-4443-9CCA-C57129DBFB53}" vid="{CBD1DA7C-47F9-4AE4-B1E4-E762B597D2F3}"/>
    </a:ext>
  </a:extLst>
</a:theme>
</file>

<file path=ppt/theme/theme2.xml><?xml version="1.0" encoding="utf-8"?>
<a:theme xmlns:a="http://schemas.openxmlformats.org/drawingml/2006/main" name="1_Bosch NG">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779E17-DA50-4443-9CCA-C57129DBFB53}" vid="{CBD1DA7C-47F9-4AE4-B1E4-E762B597D2F3}"/>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osch Dark Blue">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2.xml><?xml version="1.0" encoding="utf-8"?>
<p:properties xmlns:p="http://schemas.microsoft.com/office/2006/metadata/properties" xmlns:xsi="http://www.w3.org/2001/XMLSchema-instance" xmlns:pc="http://schemas.microsoft.com/office/infopath/2007/PartnerControls">
  <documentManagement>
    <_dlc_DocId xmlns="4a2d72fb-193a-459d-990a-1c9093e75553">P13S160954-13489605-83</_dlc_DocId>
    <_dlc_DocIdUrl xmlns="4a2d72fb-193a-459d-990a-1c9093e75553">
      <Url>https://sites.inside-share3.bosch.com/sites/160954/_layouts/15/DocIdRedir.aspx?ID=P13S160954-13489605-83</Url>
      <Description>P13S160954-13489605-83</Description>
    </_dlc_DocIdUrl>
    <ASC xmlns="4a2d72fb-193a-459d-990a-1c9093e75553">1</ASC>
    <Conversation-Topic xmlns="bca0bc44-19d1-4824-98a4-321de56310bf" xsi:nil="true"/>
    <CSC xmlns="4a2d72fb-193a-459d-990a-1c9093e75553">1</CSC>
    <Received xmlns="bca0bc44-19d1-4824-98a4-321de56310bf" xsi:nil="true"/>
    <Importance xmlns="bca0bc44-19d1-4824-98a4-321de56310bf" xsi:nil="true"/>
    <ArchivingPeriod xmlns="4a2d72fb-193a-459d-990a-1c9093e75553">10</ArchivingPeriod>
    <MessageClass xmlns="4a2d72fb-193a-459d-990a-1c9093e75553" xsi:nil="true"/>
    <Conversation-Index xmlns="bca0bc44-19d1-4824-98a4-321de56310bf" xsi:nil="true"/>
    <Bcc xmlns="bca0bc44-19d1-4824-98a4-321de56310bf" xsi:nil="true"/>
    <Sensitivity xmlns="bca0bc44-19d1-4824-98a4-321de56310bf" xsi:nil="true"/>
    <To xmlns="bca0bc44-19d1-4824-98a4-321de56310bf" xsi:nil="true"/>
    <Reply-To xmlns="bca0bc44-19d1-4824-98a4-321de56310bf" xsi:nil="true"/>
    <In-Reply-To xmlns="bca0bc44-19d1-4824-98a4-321de56310bf" xsi:nil="true"/>
    <MailPreviewData xmlns="bca0bc44-19d1-4824-98a4-321de56310bf" xsi:nil="true"/>
    <ISC xmlns="4a2d72fb-193a-459d-990a-1c9093e75553">1</ISC>
    <Historicalrelevance xmlns="4a2d72fb-193a-459d-990a-1c9093e75553">No</Historicalrelevance>
    <Date1 xmlns="bca0bc44-19d1-4824-98a4-321de56310bf" xsi:nil="true"/>
    <Attachment xmlns="bca0bc44-19d1-4824-98a4-321de56310bf">true</Attachment>
    <References xmlns="bca0bc44-19d1-4824-98a4-321de56310bf" xsi:nil="true"/>
    <Safeguarding xmlns="4a2d72fb-193a-459d-990a-1c9093e75553">No</Safeguarding>
    <Cc xmlns="bca0bc44-19d1-4824-98a4-321de56310bf" xsi:nil="true"/>
    <Message-ID xmlns="bca0bc44-19d1-4824-98a4-321de56310bf" xsi:nil="true"/>
    <OriginalSubject xmlns="bca0bc44-19d1-4824-98a4-321de56310bf" xsi:nil="true"/>
    <From1 xmlns="bca0bc44-19d1-4824-98a4-321de56310bf" xsi:nil="true"/>
    <Revisions xmlns="4a2d72fb-193a-459d-990a-1c9093e75553">
      <Url xsi:nil="true"/>
      <Description xsi:nil="true"/>
    </Revisions>
    <LockedStatus xmlns="4a2d72fb-193a-459d-990a-1c9093e75553">Locked</LockedStatus>
    <ILMItemType xmlns="4a2d72fb-193a-459d-990a-1c9093e75553">ConceptualItem</ILMItemType>
    <LockedBy xmlns="4a2d72fb-193a-459d-990a-1c9093e75553">
      <UserInfo>
        <DisplayName>Schock Thilo (XC/PRM-MP-ADDA)</DisplayName>
        <AccountId>26</AccountId>
        <AccountType/>
      </UserInfo>
    </LockedBy>
    <ILMCreationRevision xmlns="4a2d72fb-193a-459d-990a-1c9093e75553">false</ILMCreationRevision>
    <IlmBasedOn xmlns="4a2d72fb-193a-459d-990a-1c9093e7555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ILMBoschDocument" ma:contentTypeID="0x0101009843F79357A5354CA9157451833A70B101001080EB17E54E914B9B25CE2C321703AF" ma:contentTypeVersion="30" ma:contentTypeDescription="Bosch Document Content Type for ILM" ma:contentTypeScope="" ma:versionID="20dbcc5f9ca7ab0f595068ed064336c2">
  <xsd:schema xmlns:xsd="http://www.w3.org/2001/XMLSchema" xmlns:xs="http://www.w3.org/2001/XMLSchema" xmlns:p="http://schemas.microsoft.com/office/2006/metadata/properties" xmlns:ns2="4a2d72fb-193a-459d-990a-1c9093e75553" xmlns:ns3="bca0bc44-19d1-4824-98a4-321de56310bf" targetNamespace="http://schemas.microsoft.com/office/2006/metadata/properties" ma:root="true" ma:fieldsID="c80e9365e9a4bf7d3edbb719e375b2c1" ns2:_="" ns3:_="">
    <xsd:import namespace="4a2d72fb-193a-459d-990a-1c9093e75553"/>
    <xsd:import namespace="bca0bc44-19d1-4824-98a4-321de56310bf"/>
    <xsd:element name="properties">
      <xsd:complexType>
        <xsd:sequence>
          <xsd:element name="documentManagement">
            <xsd:complexType>
              <xsd:all>
                <xsd:element ref="ns2:_dlc_DocId" minOccurs="0"/>
                <xsd:element ref="ns2:_dlc_DocIdUrl" minOccurs="0"/>
                <xsd:element ref="ns2:_dlc_DocIdPersistId" minOccurs="0"/>
                <xsd:element ref="ns2:CSC"/>
                <xsd:element ref="ns2:ASC"/>
                <xsd:element ref="ns2:ISC"/>
                <xsd:element ref="ns2:ArchivingPeriod"/>
                <xsd:element ref="ns2:Safeguarding"/>
                <xsd:element ref="ns2:Historicalrelevance"/>
                <xsd:element ref="ns3:OriginalSubject" minOccurs="0"/>
                <xsd:element ref="ns3:From1" minOccurs="0"/>
                <xsd:element ref="ns3:Cc" minOccurs="0"/>
                <xsd:element ref="ns3:Bcc" minOccurs="0"/>
                <xsd:element ref="ns3:Conversation-Topic" minOccurs="0"/>
                <xsd:element ref="ns3:Date1" minOccurs="0"/>
                <xsd:element ref="ns3:Reply-To" minOccurs="0"/>
                <xsd:element ref="ns3:To" minOccurs="0"/>
                <xsd:element ref="ns3:Received" minOccurs="0"/>
                <xsd:element ref="ns3:Attachment" minOccurs="0"/>
                <xsd:element ref="ns3:Sensitivity" minOccurs="0"/>
                <xsd:element ref="ns3:Importance" minOccurs="0"/>
                <xsd:element ref="ns3:In-Reply-To" minOccurs="0"/>
                <xsd:element ref="ns3:References" minOccurs="0"/>
                <xsd:element ref="ns3:Conversation-Index" minOccurs="0"/>
                <xsd:element ref="ns3:MailPreviewData" minOccurs="0"/>
                <xsd:element ref="ns2:MessageClass" minOccurs="0"/>
                <xsd:element ref="ns3:Message-ID" minOccurs="0"/>
                <xsd:element ref="ns2:IlmBasedOn" minOccurs="0"/>
                <xsd:element ref="ns2:LockedStatus" minOccurs="0"/>
                <xsd:element ref="ns2:LockedBy" minOccurs="0"/>
                <xsd:element ref="ns2:ILMItemType" minOccurs="0"/>
                <xsd:element ref="ns2:ILMCreationRevision" minOccurs="0"/>
                <xsd:element ref="ns2:Revi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2d72fb-193a-459d-990a-1c9093e7555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CSC" ma:index="11" ma:displayName="C-SC" ma:default="1" ma:description="Security Class for Confidentiality." ma:format="Dropdown" ma:indexed="true" ma:internalName="CSC" ma:readOnly="false">
      <xsd:simpleType>
        <xsd:restriction base="dms:Choice">
          <xsd:enumeration value="0"/>
          <xsd:enumeration value="1"/>
          <xsd:enumeration value="2"/>
          <xsd:enumeration value="3"/>
        </xsd:restriction>
      </xsd:simpleType>
    </xsd:element>
    <xsd:element name="ASC" ma:index="12" ma:displayName="A-SC" ma:default="1" ma:description="Security Class for Availability" ma:format="Dropdown" ma:indexed="true" ma:internalName="ASC" ma:readOnly="false">
      <xsd:simpleType>
        <xsd:restriction base="dms:Choice">
          <xsd:enumeration value="0"/>
          <xsd:enumeration value="1"/>
          <xsd:enumeration value="2"/>
          <xsd:enumeration value="3"/>
        </xsd:restriction>
      </xsd:simpleType>
    </xsd:element>
    <xsd:element name="ISC" ma:index="13" ma:displayName="I-SC" ma:default="1" ma:description="Security Class for Integrity" ma:format="Dropdown" ma:internalName="ISC" ma:readOnly="false">
      <xsd:simpleType>
        <xsd:restriction base="dms:Choice">
          <xsd:enumeration value="0"/>
          <xsd:enumeration value="1"/>
          <xsd:enumeration value="2"/>
          <xsd:enumeration value="3"/>
        </xsd:restriction>
      </xsd:simpleType>
    </xsd:element>
    <xsd:element name="ArchivingPeriod" ma:index="14" ma:displayName="Archiving Period (in years)" ma:description="File will be deleted from the archive after end of the archiving" ma:format="Dropdown" ma:indexed="true" ma:internalName="ArchivingPeriod" ma:readOnly="false">
      <xsd:simpleType>
        <xsd:union memberTypes="dms:Text">
          <xsd:simpleType>
            <xsd:restriction base="dms:Choice">
              <xsd:enumeration value="1"/>
              <xsd:enumeration value="3"/>
              <xsd:enumeration value="6"/>
              <xsd:enumeration value="10"/>
              <xsd:enumeration value="15"/>
              <xsd:enumeration value="35"/>
              <xsd:enumeration value="Delete when archiving"/>
              <xsd:enumeration value="infinite"/>
            </xsd:restriction>
          </xsd:simpleType>
        </xsd:union>
      </xsd:simpleType>
    </xsd:element>
    <xsd:element name="Safeguarding" ma:index="15" ma:displayName="Safeguarding" ma:default="No" ma:description="Special safeguarding requirements" ma:format="Dropdown" ma:internalName="Safeguarding" ma:readOnly="false">
      <xsd:simpleType>
        <xsd:restriction base="dms:Choice">
          <xsd:enumeration value="Yes"/>
          <xsd:enumeration value="No"/>
        </xsd:restriction>
      </xsd:simpleType>
    </xsd:element>
    <xsd:element name="Historicalrelevance" ma:index="16" ma:displayName="Historical relevance" ma:default="No" ma:description="Handover to C/CCH" ma:format="Dropdown" ma:internalName="Historicalrelevance" ma:readOnly="false">
      <xsd:simpleType>
        <xsd:restriction base="dms:Choice">
          <xsd:enumeration value="Yes"/>
          <xsd:enumeration value="No"/>
        </xsd:restriction>
      </xsd:simpleType>
    </xsd:element>
    <xsd:element name="MessageClass" ma:index="33" nillable="true" ma:displayName="MessageClass" ma:hidden="true" ma:internalName="MessageClass">
      <xsd:simpleType>
        <xsd:restriction base="dms:Text">
          <xsd:maxLength value="255"/>
        </xsd:restriction>
      </xsd:simpleType>
    </xsd:element>
    <xsd:element name="IlmBasedOn" ma:index="35" nillable="true" ma:displayName="Based on" ma:internalName="IlmBasedOn" ma:readOnly="true">
      <xsd:simpleType>
        <xsd:restriction base="dms:Text"/>
      </xsd:simpleType>
    </xsd:element>
    <xsd:element name="LockedStatus" ma:index="36" nillable="true" ma:displayName="Locked Status" ma:default="Unlocked" ma:internalName="LockedStatus" ma:readOnly="true">
      <xsd:simpleType>
        <xsd:restriction base="dms:Text"/>
      </xsd:simpleType>
    </xsd:element>
    <xsd:element name="LockedBy" ma:index="37" nillable="true" ma:displayName="Locked By" ma:internalName="LockedBy"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LMItemType" ma:index="38" nillable="true" ma:displayName="ILMItemType" ma:default="ConceptualItem" ma:indexed="true" ma:internalName="ILMItemType" ma:readOnly="true">
      <xsd:simpleType>
        <xsd:restriction base="dms:Text"/>
      </xsd:simpleType>
    </xsd:element>
    <xsd:element name="ILMCreationRevision" ma:index="39" nillable="true" ma:displayName="Creating Revision" ma:internalName="ILMCreationRevision" ma:readOnly="true">
      <xsd:simpleType>
        <xsd:restriction base="dms:Boolean"/>
      </xsd:simpleType>
    </xsd:element>
    <xsd:element name="Revisions" ma:index="40" nillable="true" ma:displayName="Revision set" ma:internalName="Revisions" ma:readOnly="tru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ca0bc44-19d1-4824-98a4-321de56310bf" elementFormDefault="qualified">
    <xsd:import namespace="http://schemas.microsoft.com/office/2006/documentManagement/types"/>
    <xsd:import namespace="http://schemas.microsoft.com/office/infopath/2007/PartnerControls"/>
    <xsd:element name="OriginalSubject" ma:index="17" nillable="true" ma:displayName="OriginalSubject" ma:internalName="OriginalSubject">
      <xsd:simpleType>
        <xsd:restriction base="dms:Text">
          <xsd:maxLength value="255"/>
        </xsd:restriction>
      </xsd:simpleType>
    </xsd:element>
    <xsd:element name="From1" ma:index="18" nillable="true" ma:displayName="From" ma:internalName="From1">
      <xsd:simpleType>
        <xsd:restriction base="dms:Text">
          <xsd:maxLength value="255"/>
        </xsd:restriction>
      </xsd:simpleType>
    </xsd:element>
    <xsd:element name="Cc" ma:index="19" nillable="true" ma:displayName="Cc" ma:internalName="Cc">
      <xsd:simpleType>
        <xsd:restriction base="dms:Note">
          <xsd:maxLength value="255"/>
        </xsd:restriction>
      </xsd:simpleType>
    </xsd:element>
    <xsd:element name="Bcc" ma:index="20" nillable="true" ma:displayName="Bcc" ma:internalName="Bcc">
      <xsd:simpleType>
        <xsd:restriction base="dms:Note">
          <xsd:maxLength value="255"/>
        </xsd:restriction>
      </xsd:simpleType>
    </xsd:element>
    <xsd:element name="Conversation-Topic" ma:index="21" nillable="true" ma:displayName="Conversation-Topic" ma:internalName="Conversation_x002d_Topic">
      <xsd:simpleType>
        <xsd:restriction base="dms:Text">
          <xsd:maxLength value="255"/>
        </xsd:restriction>
      </xsd:simpleType>
    </xsd:element>
    <xsd:element name="Date1" ma:index="22" nillable="true" ma:displayName="Date" ma:format="DateOnly" ma:internalName="Date1">
      <xsd:simpleType>
        <xsd:restriction base="dms:DateTime"/>
      </xsd:simpleType>
    </xsd:element>
    <xsd:element name="Reply-To" ma:index="23" nillable="true" ma:displayName="Reply-To" ma:internalName="Reply_x002d_To">
      <xsd:simpleType>
        <xsd:restriction base="dms:Text">
          <xsd:maxLength value="255"/>
        </xsd:restriction>
      </xsd:simpleType>
    </xsd:element>
    <xsd:element name="To" ma:index="24" nillable="true" ma:displayName="To" ma:internalName="To">
      <xsd:simpleType>
        <xsd:restriction base="dms:Note">
          <xsd:maxLength value="255"/>
        </xsd:restriction>
      </xsd:simpleType>
    </xsd:element>
    <xsd:element name="Received" ma:index="25" nillable="true" ma:displayName="Received" ma:internalName="Received">
      <xsd:simpleType>
        <xsd:restriction base="dms:Text">
          <xsd:maxLength value="255"/>
        </xsd:restriction>
      </xsd:simpleType>
    </xsd:element>
    <xsd:element name="Attachment" ma:index="26" nillable="true" ma:displayName="Attachment" ma:default="1" ma:internalName="Attachment">
      <xsd:simpleType>
        <xsd:restriction base="dms:Boolean"/>
      </xsd:simpleType>
    </xsd:element>
    <xsd:element name="Sensitivity" ma:index="27" nillable="true" ma:displayName="Sensitivity" ma:internalName="Sensitivity">
      <xsd:simpleType>
        <xsd:restriction base="dms:Text">
          <xsd:maxLength value="255"/>
        </xsd:restriction>
      </xsd:simpleType>
    </xsd:element>
    <xsd:element name="Importance" ma:index="28" nillable="true" ma:displayName="Importance" ma:internalName="Importance">
      <xsd:simpleType>
        <xsd:restriction base="dms:Text">
          <xsd:maxLength value="255"/>
        </xsd:restriction>
      </xsd:simpleType>
    </xsd:element>
    <xsd:element name="In-Reply-To" ma:index="29" nillable="true" ma:displayName="In-Reply-To" ma:internalName="In_x002d_Reply_x002d_To">
      <xsd:simpleType>
        <xsd:restriction base="dms:Text">
          <xsd:maxLength value="255"/>
        </xsd:restriction>
      </xsd:simpleType>
    </xsd:element>
    <xsd:element name="References" ma:index="30" nillable="true" ma:displayName="References" ma:internalName="References">
      <xsd:simpleType>
        <xsd:restriction base="dms:Text">
          <xsd:maxLength value="255"/>
        </xsd:restriction>
      </xsd:simpleType>
    </xsd:element>
    <xsd:element name="Conversation-Index" ma:index="31" nillable="true" ma:displayName="Conversation-Index" ma:hidden="true" ma:internalName="Conversation_x002d_Index">
      <xsd:simpleType>
        <xsd:restriction base="dms:Text">
          <xsd:maxLength value="255"/>
        </xsd:restriction>
      </xsd:simpleType>
    </xsd:element>
    <xsd:element name="MailPreviewData" ma:index="32" nillable="true" ma:displayName="MailPreviewData" ma:hidden="true" ma:internalName="MailPreviewData">
      <xsd:simpleType>
        <xsd:restriction base="dms:Note"/>
      </xsd:simpleType>
    </xsd:element>
    <xsd:element name="Message-ID" ma:index="34" nillable="true" ma:displayName="Message-ID" ma:hidden="true" ma:internalName="Message_x002d_ID">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5.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XC/PRM-MP-ADDA</OrgInhalt>
      <Wert>XC/PRM-MP-ADDA &amp; XC-DA/ESC</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Confidential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GmbH 2021. All rights reserved, also regarding any disposal, exploitation, reproduction, editing, distribution, as well as in the event of applications for industrial property rights.</OrgInhalt>
      <Wert>© Robert Bosch GmbH 2021.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2021-10-06</OrgInhalt>
      <Wert>2021-10-21</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252559-44F8-474C-B66D-E357B88E32C2}"/>
</file>

<file path=customXml/itemProps2.xml><?xml version="1.0" encoding="utf-8"?>
<ds:datastoreItem xmlns:ds="http://schemas.openxmlformats.org/officeDocument/2006/customXml" ds:itemID="{CB75573B-BA6C-4A82-9416-6B6B14470E0F}"/>
</file>

<file path=customXml/itemProps3.xml><?xml version="1.0" encoding="utf-8"?>
<ds:datastoreItem xmlns:ds="http://schemas.openxmlformats.org/officeDocument/2006/customXml" ds:itemID="{2FC6980B-354B-4F97-9FC2-0105B6ED7FB6}"/>
</file>

<file path=customXml/itemProps4.xml><?xml version="1.0" encoding="utf-8"?>
<ds:datastoreItem xmlns:ds="http://schemas.openxmlformats.org/officeDocument/2006/customXml" ds:itemID="{A36A7708-B920-4C2C-A7EF-294CAAB3A057}"/>
</file>

<file path=customXml/itemProps5.xml><?xml version="1.0" encoding="utf-8"?>
<ds:datastoreItem xmlns:ds="http://schemas.openxmlformats.org/officeDocument/2006/customXml" ds:itemID="{212642BF-9BC7-42A6-85CC-40F97014419A}"/>
</file>

<file path=customXml/itemProps6.xml><?xml version="1.0" encoding="utf-8"?>
<ds:datastoreItem xmlns:ds="http://schemas.openxmlformats.org/officeDocument/2006/customXml" ds:itemID="{588C6ECB-542D-4098-A690-5E0AE7342881}"/>
</file>

<file path=docProps/app.xml><?xml version="1.0" encoding="utf-8"?>
<Properties xmlns="http://schemas.openxmlformats.org/officeDocument/2006/extended-properties" xmlns:vt="http://schemas.openxmlformats.org/officeDocument/2006/docPropsVTypes">
  <Template/>
  <TotalTime>0</TotalTime>
  <Words>3807</Words>
  <Application>Microsoft Office PowerPoint</Application>
  <PresentationFormat>Benutzerdefiniert</PresentationFormat>
  <Paragraphs>576</Paragraphs>
  <Slides>29</Slides>
  <Notes>3</Notes>
  <HiddenSlides>0</HiddenSlides>
  <MMClips>0</MMClips>
  <ScaleCrop>false</ScaleCrop>
  <HeadingPairs>
    <vt:vector size="8" baseType="variant">
      <vt:variant>
        <vt:lpstr>Verwendete Schriftarten</vt:lpstr>
      </vt:variant>
      <vt:variant>
        <vt:i4>7</vt:i4>
      </vt:variant>
      <vt:variant>
        <vt:lpstr>Design</vt:lpstr>
      </vt:variant>
      <vt:variant>
        <vt:i4>2</vt:i4>
      </vt:variant>
      <vt:variant>
        <vt:lpstr>Eingebettete OLE-Server</vt:lpstr>
      </vt:variant>
      <vt:variant>
        <vt:i4>1</vt:i4>
      </vt:variant>
      <vt:variant>
        <vt:lpstr>Folientitel</vt:lpstr>
      </vt:variant>
      <vt:variant>
        <vt:i4>29</vt:i4>
      </vt:variant>
    </vt:vector>
  </HeadingPairs>
  <TitlesOfParts>
    <vt:vector size="39" baseType="lpstr">
      <vt:lpstr>Arial</vt:lpstr>
      <vt:lpstr>Bosch Office Sans</vt:lpstr>
      <vt:lpstr>Bosch Sans Light</vt:lpstr>
      <vt:lpstr>Calibri</vt:lpstr>
      <vt:lpstr>Symbol</vt:lpstr>
      <vt:lpstr>Wingdings</vt:lpstr>
      <vt:lpstr>Wingdings 3</vt:lpstr>
      <vt:lpstr>Bosch NG</vt:lpstr>
      <vt:lpstr>1_Bosch NG</vt:lpstr>
      <vt:lpstr>think-cell Folie</vt:lpstr>
      <vt:lpstr>Adaptive cruise control (ACC) Modular kit</vt:lpstr>
      <vt:lpstr>The longitudinal control in SAE Level 1 &amp; 2</vt:lpstr>
      <vt:lpstr>…Bosch driving assist - modular kit</vt:lpstr>
      <vt:lpstr>Features &amp; Value-add features   Portfolio  Roadmap  Upgrades over time </vt:lpstr>
      <vt:lpstr>Main features in series production</vt:lpstr>
      <vt:lpstr>Value-add features – Overview (1/2)</vt:lpstr>
      <vt:lpstr>Value-add features – Overview (2/2)</vt:lpstr>
      <vt:lpstr>Value-add feature Roadmap</vt:lpstr>
      <vt:lpstr>Upgrades over time</vt:lpstr>
      <vt:lpstr>Feature description  </vt:lpstr>
      <vt:lpstr>Adaptive cruise control base   </vt:lpstr>
      <vt:lpstr>Adaptive cruise control stop &amp; go   </vt:lpstr>
      <vt:lpstr>Adaptive cruise control plus   </vt:lpstr>
      <vt:lpstr>Value-add feature description  </vt:lpstr>
      <vt:lpstr>Curve speed controller</vt:lpstr>
      <vt:lpstr>Personalized drive programs</vt:lpstr>
      <vt:lpstr>Cooperative behavior</vt:lpstr>
      <vt:lpstr>Wrong side overtaking avoidance</vt:lpstr>
      <vt:lpstr>Overtaking support</vt:lpstr>
      <vt:lpstr>Predictive overtaking support</vt:lpstr>
      <vt:lpstr>Eco drive mode*</vt:lpstr>
      <vt:lpstr>ACC engine start base</vt:lpstr>
      <vt:lpstr>ACC engine start plus</vt:lpstr>
      <vt:lpstr>Braking on standing objects</vt:lpstr>
      <vt:lpstr>Automatic resume plus</vt:lpstr>
      <vt:lpstr>Right of way support</vt:lpstr>
      <vt:lpstr>Adaptation to road radius</vt:lpstr>
      <vt:lpstr>Adaptation to road hazards*</vt:lpstr>
      <vt:lpstr>Adaptive distance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Schock Thilo (XC/PRM-MP-ADDA)</dc:creator>
  <cp:lastModifiedBy>DE\tso2abt</cp:lastModifiedBy>
  <cp:revision>237</cp:revision>
  <dcterms:created xsi:type="dcterms:W3CDTF">2018-01-19T09:06:36Z</dcterms:created>
  <dcterms:modified xsi:type="dcterms:W3CDTF">2021-10-20T14:04:47Z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y fmtid="{D5CDD505-2E9C-101B-9397-08002B2CF9AE}" pid="8" name="ContentTypeId">
    <vt:lpwstr>0x0101009843F79357A5354CA9157451833A70B101001080EB17E54E914B9B25CE2C321703AF</vt:lpwstr>
  </property>
  <property fmtid="{D5CDD505-2E9C-101B-9397-08002B2CF9AE}" pid="9" name="_dlc_DocIdItemGuid">
    <vt:lpwstr>70bcf8ed-7da5-4cd5-bf24-a1f0fe3bc707</vt:lpwstr>
  </property>
  <property fmtid="{D5CDD505-2E9C-101B-9397-08002B2CF9AE}" pid="10" name="DMSKeywords">
    <vt:lpwstr/>
  </property>
  <property fmtid="{D5CDD505-2E9C-101B-9397-08002B2CF9AE}" pid="11" name="ecm_ItemDeleteBlockHolders">
    <vt:lpwstr/>
  </property>
  <property fmtid="{D5CDD505-2E9C-101B-9397-08002B2CF9AE}" pid="12" name="ecm_RecordRestrictions">
    <vt:lpwstr/>
  </property>
  <property fmtid="{D5CDD505-2E9C-101B-9397-08002B2CF9AE}" pid="13" name="ecm_ItemLockHolders">
    <vt:lpwstr/>
  </property>
  <property fmtid="{D5CDD505-2E9C-101B-9397-08002B2CF9AE}" pid="14" name="_vti_ItemHoldRecordStatus">
    <vt:lpwstr/>
  </property>
  <property fmtid="{D5CDD505-2E9C-101B-9397-08002B2CF9AE}" pid="15" name="_vti_ItemDeclaredRecord">
    <vt:lpwstr/>
  </property>
  <property fmtid="{D5CDD505-2E9C-101B-9397-08002B2CF9AE}" pid="16" name="IconOverlay">
    <vt:lpwstr/>
  </property>
  <property fmtid="{D5CDD505-2E9C-101B-9397-08002B2CF9AE}" pid="17" name="ILMRevision">
    <vt:lpwstr/>
  </property>
  <property fmtid="{D5CDD505-2E9C-101B-9397-08002B2CF9AE}" pid="18" name="ConceptualVersionTreeview">
    <vt:lpwstr/>
  </property>
  <property fmtid="{D5CDD505-2E9C-101B-9397-08002B2CF9AE}" pid="19" name="ConceptualVersion">
    <vt:lpwstr/>
  </property>
  <property fmtid="{D5CDD505-2E9C-101B-9397-08002B2CF9AE}" pid="20" name="ILMComments">
    <vt:lpwstr/>
  </property>
  <property fmtid="{D5CDD505-2E9C-101B-9397-08002B2CF9AE}" pid="21" name="ILMExternalReference">
    <vt:lpwstr/>
  </property>
  <property fmtid="{D5CDD505-2E9C-101B-9397-08002B2CF9AE}" pid="22" name="DocIdOfLinkItem">
    <vt:lpwstr/>
  </property>
</Properties>
</file>